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10" r:id="rId4"/>
    <p:sldId id="324" r:id="rId5"/>
    <p:sldId id="309" r:id="rId6"/>
    <p:sldId id="268" r:id="rId7"/>
    <p:sldId id="312" r:id="rId8"/>
    <p:sldId id="295" r:id="rId9"/>
    <p:sldId id="313" r:id="rId10"/>
    <p:sldId id="326" r:id="rId11"/>
    <p:sldId id="327" r:id="rId12"/>
    <p:sldId id="328" r:id="rId13"/>
    <p:sldId id="314" r:id="rId14"/>
    <p:sldId id="317" r:id="rId15"/>
    <p:sldId id="318" r:id="rId16"/>
    <p:sldId id="311" r:id="rId17"/>
    <p:sldId id="322" r:id="rId18"/>
    <p:sldId id="323" r:id="rId19"/>
    <p:sldId id="315" r:id="rId20"/>
    <p:sldId id="319" r:id="rId21"/>
    <p:sldId id="321" r:id="rId22"/>
    <p:sldId id="325" r:id="rId23"/>
    <p:sldId id="329" r:id="rId24"/>
    <p:sldId id="330" r:id="rId25"/>
    <p:sldId id="294" r:id="rId26"/>
    <p:sldId id="259" r:id="rId27"/>
    <p:sldId id="285" r:id="rId28"/>
  </p:sldIdLst>
  <p:sldSz cx="18288000" cy="10287000"/>
  <p:notesSz cx="6858000" cy="9144000"/>
  <p:embeddedFontLst>
    <p:embeddedFont>
      <p:font typeface="Happiness Sans Bold" panose="02000800000000000000" pitchFamily="2" charset="-127"/>
      <p:bold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Pretendard" panose="02000503000000020004" pitchFamily="2" charset="-127"/>
      <p:regular r:id="rId33"/>
      <p:bold r:id="rId34"/>
    </p:embeddedFont>
    <p:embeddedFont>
      <p:font typeface="Pretendard Bold" panose="02000503000000020004" pitchFamily="2" charset="-127"/>
      <p:bold r:id="rId35"/>
      <p:italic r:id="rId36"/>
    </p:embeddedFont>
    <p:embeddedFont>
      <p:font typeface="Pretendard ExtraBold" panose="02000503000000020004" pitchFamily="2" charset="-127"/>
      <p:bold r:id="rId37"/>
    </p:embeddedFont>
    <p:embeddedFont>
      <p:font typeface="Pretendard Medium" panose="02000503000000020004" pitchFamily="2" charset="-127"/>
      <p:regular r:id="rId38"/>
      <p:bold r:id="rId39"/>
    </p:embeddedFont>
    <p:embeddedFont>
      <p:font typeface="Pretendard Regular" panose="02000503000000020004" pitchFamily="2" charset="-127"/>
      <p:regular r:id="rId40"/>
      <p:bold r:id="rId41"/>
    </p:embeddedFont>
    <p:embeddedFont>
      <p:font typeface="Pretendard SemiBold" panose="02000503000000020004" pitchFamily="2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55B"/>
    <a:srgbClr val="F1F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11" autoAdjust="0"/>
    <p:restoredTop sz="85918" autoAdjust="0"/>
  </p:normalViewPr>
  <p:slideViewPr>
    <p:cSldViewPr>
      <p:cViewPr varScale="1">
        <p:scale>
          <a:sx n="39" d="100"/>
          <a:sy n="39" d="100"/>
        </p:scale>
        <p:origin x="184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CE014-651D-0A4B-86FE-181DA9486E7D}" type="datetimeFigureOut">
              <a:rPr kumimoji="1" lang="ko-KR" altLang="en-US" smtClean="0"/>
              <a:t>2024. 12. 13.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E3812-9AE7-C64B-A39B-1B23B5A5D7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674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3812-9AE7-C64B-A39B-1B23B5A5D7D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073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Challenge in AI part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3812-9AE7-C64B-A39B-1B23B5A5D7D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78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Challenge Solution in AI part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3812-9AE7-C64B-A39B-1B23B5A5D7D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8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09325-6B6A-11E8-3272-AD1BA06D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5476F9-D07A-FB61-6370-450AB6580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558E69-A1DC-D0BB-00CC-A20135DA7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Challenge Solution in AI part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AD95F-92F1-FD11-BF22-D9B739762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3812-9AE7-C64B-A39B-1B23B5A5D7D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72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B65E2-D2BF-9360-F14E-DEA391100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E44EA0-880B-7D7B-9BCE-FC5D00A48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8E51C8-FDD3-610D-AB1B-7447B612C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Challenge Solution in AI part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1FDFD-E6CD-7476-0E56-7207CDE46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3812-9AE7-C64B-A39B-1B23B5A5D7D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38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53165-51D6-3773-CBE8-43A2A11D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3B78C7-1882-DF9F-B49D-E260DA1DE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F3B3B0-37C8-3DE5-BAFB-AA5EFCE1C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Challenge Solution in AI part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BD51A-5983-5887-1205-D0080CDBD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3812-9AE7-C64B-A39B-1B23B5A5D7D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778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Limitation in AI part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E3812-9AE7-C64B-A39B-1B23B5A5D7D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54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7a5b7f26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7a5b7f26a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 in AI part</a:t>
            </a:r>
            <a:endParaRPr dirty="0"/>
          </a:p>
        </p:txBody>
      </p:sp>
      <p:sp>
        <p:nvSpPr>
          <p:cNvPr id="123" name="Google Shape;123;g317a5b7f26a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8288000" cy="952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0"/>
            <a:ext cx="1854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-190500"/>
            <a:ext cx="1854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7480300"/>
            <a:ext cx="1854200" cy="1854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8953500"/>
            <a:ext cx="762000" cy="762000"/>
          </a:xfrm>
          <a:prstGeom prst="rect">
            <a:avLst/>
          </a:prstGeom>
          <a:effectLst>
            <a:outerShdw blurRad="21685" dir="5400000">
              <a:srgbClr val="242424">
                <a:alpha val="3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953500" y="9334500"/>
            <a:ext cx="2540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9093200" y="9334500"/>
            <a:ext cx="254000" cy="7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20800" y="812800"/>
            <a:ext cx="4254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SWE3028-Fall-2024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800" y="3403600"/>
            <a:ext cx="14528800" cy="2425700"/>
          </a:xfrm>
          <a:prstGeom prst="rect">
            <a:avLst/>
          </a:prstGeom>
          <a:effectLst>
            <a:outerShdw blurRad="246944" dist="47625" dir="2700000">
              <a:srgbClr val="FFFFFF">
                <a:alpha val="2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7500" b="1" i="0" u="none" strike="noStrike" dirty="0">
                <a:solidFill>
                  <a:srgbClr val="FFFFFF"/>
                </a:solidFill>
                <a:latin typeface="Pretendard Medium"/>
              </a:rPr>
              <a:t>NLP-based</a:t>
            </a:r>
          </a:p>
          <a:p>
            <a:pPr lvl="0" algn="l">
              <a:lnSpc>
                <a:spcPct val="95449"/>
              </a:lnSpc>
            </a:pPr>
            <a:r>
              <a:rPr lang="en-US" sz="7500" b="0" i="0" u="none" strike="noStrike" dirty="0">
                <a:solidFill>
                  <a:srgbClr val="FFFFFF"/>
                </a:solidFill>
                <a:latin typeface="Pretendard ExtraBold"/>
              </a:rPr>
              <a:t>Psychological Diagnostic Diary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600" y="7708900"/>
            <a:ext cx="71501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600" y="7708900"/>
            <a:ext cx="3340100" cy="76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576300" y="7912100"/>
            <a:ext cx="3695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김나영</a:t>
            </a:r>
            <a:r>
              <a:rPr lang="en-US" sz="2000" b="0" i="0" u="none" strike="noStrike" spc="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김예담</a:t>
            </a:r>
            <a:r>
              <a:rPr lang="en-US" sz="2000" b="0" i="0" u="none" strike="noStrike" spc="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박준현</a:t>
            </a:r>
            <a:r>
              <a:rPr lang="en-US" sz="2000" b="0" i="0" u="none" strike="noStrike" spc="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방기호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4000" y="7899400"/>
            <a:ext cx="3086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100">
                <a:solidFill>
                  <a:srgbClr val="55855B"/>
                </a:solidFill>
                <a:ea typeface="Happiness Sans Bold"/>
              </a:rPr>
              <a:t>런닝머신</a:t>
            </a:r>
            <a:r>
              <a:rPr lang="en-US" sz="2200" b="0" i="0" u="none" strike="noStrike" spc="100">
                <a:solidFill>
                  <a:srgbClr val="55855B"/>
                </a:solidFill>
                <a:latin typeface="Happiness Sans Bold"/>
              </a:rPr>
              <a:t> </a:t>
            </a:r>
            <a:r>
              <a:rPr lang="ko-KR" sz="2200" b="0" i="0" u="none" strike="noStrike" spc="100">
                <a:solidFill>
                  <a:srgbClr val="55855B"/>
                </a:solidFill>
                <a:ea typeface="Happiness Sans Bold"/>
              </a:rPr>
              <a:t>팀</a:t>
            </a:r>
            <a:r>
              <a:rPr lang="en-US" sz="2200" b="0" i="0" u="none" strike="noStrike" spc="100">
                <a:solidFill>
                  <a:srgbClr val="55855B"/>
                </a:solidFill>
                <a:latin typeface="Happiness Sans Bold"/>
              </a:rPr>
              <a:t>(TEAM C)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7810500"/>
            <a:ext cx="68834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SemiBold"/>
              </a:rPr>
              <a:t>Final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53E89-54C0-B0C5-E9BF-CA8D8143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A3668A-8E31-2CAA-D799-F68D8965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1D18C1-371D-31B5-7480-153D91C4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564906-6010-AE10-3CC0-4D0308A11EE1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506E74-8488-2DC7-EAE3-E280651D2890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UX/UI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E1AE4DF-F78E-7212-CB55-8AB18C91A8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2CE455-4E2E-1499-D45A-CC8BF05E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28900"/>
            <a:ext cx="7772400" cy="5645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809CD0-A1A6-3559-CD8B-056546E4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2" y="2628900"/>
            <a:ext cx="7772400" cy="5645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98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7CEC-BC6B-92FA-2994-8EEE46BCF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BD9FCA-D436-BA0D-71B7-CD104026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F2B59-762D-3F78-10E5-8D4FBD7A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72B081E-D603-B36D-2825-561F97FDF4FD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E086A9B-BAF8-7855-0FCD-1B990B9363AD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UX/UI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C4B912A-65E8-F159-E174-4C91537AA16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423522F-CB1D-98E6-2836-C20A9F04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28900"/>
            <a:ext cx="7772400" cy="5645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E294DE-8E94-DE03-B9A0-94A5BC335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2" y="2628900"/>
            <a:ext cx="7772400" cy="5645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363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F513-3F9C-2F21-E03B-9491CE635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7D4815-7CCC-60DB-524F-3E7EA5B5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6B3D06-402A-EA9D-A0EF-104702DC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A4305D0-20BE-7531-2A63-F1B2C69E12FA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9138C0-20EA-57B4-6E62-CDB185CF1F0A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UX/UI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FA09BB6-CF44-7166-7D1C-DD4B53567C3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BBBE267-DB1E-A95E-DAC4-7F01B9435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56452"/>
            <a:ext cx="9829800" cy="770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67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B93DB-5488-D8CD-3F56-629C4F53C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E7D092-927C-85D1-A8F4-45073C76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09D5EEC-F6F6-3A57-07F7-2EF71B5A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157A64B-6596-25B1-D7AB-9932BA654FE5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3CA2207-227D-F4C1-C041-511596EE628A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AI Model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A64B215-B964-DFB7-FC65-86339F6BB1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2E74AEAB-B561-1411-B1EF-027FA7DF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150" y="2870200"/>
            <a:ext cx="3949700" cy="2603500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8D8E831B-9323-B02F-1D3D-6CA3B2A1891A}"/>
              </a:ext>
            </a:extLst>
          </p:cNvPr>
          <p:cNvSpPr txBox="1"/>
          <p:nvPr/>
        </p:nvSpPr>
        <p:spPr>
          <a:xfrm>
            <a:off x="2209800" y="6089650"/>
            <a:ext cx="142748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Depression / Sadness / Loneliness / Anger / Lethargy / Abnormal Emotional Control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Sense of Loss / Loss of Appetite / Increase in Appetite / Insomnia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Nervousness / Fatigue / Feeling of Guilt / Loss of Concentration 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Decrease in Confidence / Decline in Self-esteem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Feeling of Despair / Suicidal Impulse / Feeling of Insecurity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45D306-5EAC-1407-C42C-FD6EDBF94C1A}"/>
              </a:ext>
            </a:extLst>
          </p:cNvPr>
          <p:cNvGrpSpPr/>
          <p:nvPr/>
        </p:nvGrpSpPr>
        <p:grpSpPr>
          <a:xfrm>
            <a:off x="5588000" y="8435975"/>
            <a:ext cx="7112000" cy="660400"/>
            <a:chOff x="5588000" y="8610600"/>
            <a:chExt cx="7112000" cy="660400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787AFE1C-5E5B-A7CB-7105-3D301966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8610600"/>
              <a:ext cx="5562600" cy="660400"/>
            </a:xfrm>
            <a:prstGeom prst="rect">
              <a:avLst/>
            </a:prstGeom>
          </p:spPr>
        </p:pic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93322729-AE17-25FB-BE42-A43757D4F678}"/>
                </a:ext>
              </a:extLst>
            </p:cNvPr>
            <p:cNvSpPr txBox="1"/>
            <p:nvPr/>
          </p:nvSpPr>
          <p:spPr>
            <a:xfrm>
              <a:off x="5588000" y="8648700"/>
              <a:ext cx="71120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200" b="0" i="0" u="none" strike="noStrike" dirty="0">
                  <a:solidFill>
                    <a:srgbClr val="55855B">
                      <a:alpha val="85098"/>
                    </a:srgbClr>
                  </a:solidFill>
                  <a:latin typeface="Pretendard Bold"/>
                </a:rPr>
                <a:t>19 emotional labels in total</a:t>
              </a:r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3B42D598-3F2C-F176-BDB7-DA4709B476E6}"/>
              </a:ext>
            </a:extLst>
          </p:cNvPr>
          <p:cNvSpPr txBox="1"/>
          <p:nvPr/>
        </p:nvSpPr>
        <p:spPr>
          <a:xfrm>
            <a:off x="4914900" y="1765300"/>
            <a:ext cx="8458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Wellness Conversation Script Dataset</a:t>
            </a:r>
          </a:p>
        </p:txBody>
      </p:sp>
    </p:spTree>
    <p:extLst>
      <p:ext uri="{BB962C8B-B14F-4D97-AF65-F5344CB8AC3E}">
        <p14:creationId xmlns:p14="http://schemas.microsoft.com/office/powerpoint/2010/main" val="366904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14903-3A56-226D-1469-0318880D8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F7ED72-4362-D943-2F76-1795BC2A7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B12139B-0FAA-B0E5-5BEC-068A4943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F99EC48-07E4-B5F0-97E7-2C3296D09295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81E998A-4407-2A68-E6AD-D1C04E856A94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AI Model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C38A726-82FA-A72A-69E2-10008401D7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019955E-DBCA-7A7D-84B7-6AACE64E094F}"/>
              </a:ext>
            </a:extLst>
          </p:cNvPr>
          <p:cNvSpPr/>
          <p:nvPr/>
        </p:nvSpPr>
        <p:spPr>
          <a:xfrm rot="10800000">
            <a:off x="5904000" y="7404478"/>
            <a:ext cx="6480000" cy="540000"/>
          </a:xfrm>
          <a:prstGeom prst="roundRect">
            <a:avLst/>
          </a:prstGeom>
          <a:solidFill>
            <a:srgbClr val="55855B">
              <a:alpha val="30000"/>
            </a:srgbClr>
          </a:solidFill>
          <a:ln>
            <a:solidFill>
              <a:srgbClr val="55855B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0782344-9044-CED7-12D4-7FD3361A224F}"/>
              </a:ext>
            </a:extLst>
          </p:cNvPr>
          <p:cNvSpPr/>
          <p:nvPr/>
        </p:nvSpPr>
        <p:spPr>
          <a:xfrm>
            <a:off x="5904000" y="3822880"/>
            <a:ext cx="6480000" cy="540000"/>
          </a:xfrm>
          <a:prstGeom prst="round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 dirty="0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E1DA7282-E550-0A2F-8AEF-AC0EFDC09884}"/>
              </a:ext>
            </a:extLst>
          </p:cNvPr>
          <p:cNvSpPr txBox="1"/>
          <p:nvPr/>
        </p:nvSpPr>
        <p:spPr>
          <a:xfrm>
            <a:off x="8166038" y="3832048"/>
            <a:ext cx="1790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>
                <a:latin typeface="Pretendard Medium"/>
              </a:rPr>
              <a:t>r</a:t>
            </a:r>
            <a:r>
              <a:rPr lang="en-US" sz="3000" i="0" u="none" strike="noStrike" dirty="0">
                <a:latin typeface="Pretendard Medium"/>
              </a:rPr>
              <a:t>aw data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3352626-BE59-7B00-92A9-C3FBBC81179E}"/>
              </a:ext>
            </a:extLst>
          </p:cNvPr>
          <p:cNvSpPr/>
          <p:nvPr/>
        </p:nvSpPr>
        <p:spPr>
          <a:xfrm>
            <a:off x="5904000" y="4760768"/>
            <a:ext cx="6480000" cy="540000"/>
          </a:xfrm>
          <a:prstGeom prst="roundRect">
            <a:avLst/>
          </a:prstGeom>
          <a:solidFill>
            <a:srgbClr val="4BACC6">
              <a:alpha val="29804"/>
            </a:srgbClr>
          </a:solidFill>
          <a:ln>
            <a:solidFill>
              <a:srgbClr val="4BACC6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 dirty="0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9901E4F-B5BA-ACA2-9DB0-A2C90F96F436}"/>
              </a:ext>
            </a:extLst>
          </p:cNvPr>
          <p:cNvSpPr txBox="1"/>
          <p:nvPr/>
        </p:nvSpPr>
        <p:spPr>
          <a:xfrm>
            <a:off x="7756650" y="4770418"/>
            <a:ext cx="2609476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>
                <a:latin typeface="Pretendard Medium"/>
              </a:rPr>
              <a:t>mask insertion</a:t>
            </a:r>
            <a:endParaRPr lang="en-US" sz="3000" i="0" u="none" strike="noStrike" dirty="0">
              <a:latin typeface="Pretendard Medium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D72293F-6AE7-D51A-33EC-D8F70484A27A}"/>
              </a:ext>
            </a:extLst>
          </p:cNvPr>
          <p:cNvSpPr/>
          <p:nvPr/>
        </p:nvSpPr>
        <p:spPr>
          <a:xfrm>
            <a:off x="5904000" y="5718652"/>
            <a:ext cx="6480000" cy="540000"/>
          </a:xfrm>
          <a:prstGeom prst="roundRect">
            <a:avLst/>
          </a:prstGeom>
          <a:solidFill>
            <a:schemeClr val="accent5">
              <a:alpha val="30000"/>
            </a:schemeClr>
          </a:solidFill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DE9522A8-96A9-C143-C261-571D3DD6FB1B}"/>
              </a:ext>
            </a:extLst>
          </p:cNvPr>
          <p:cNvSpPr txBox="1"/>
          <p:nvPr/>
        </p:nvSpPr>
        <p:spPr>
          <a:xfrm>
            <a:off x="6699187" y="5718652"/>
            <a:ext cx="4889625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>
                <a:latin typeface="Pretendard Medium"/>
              </a:rPr>
              <a:t>fill mask using </a:t>
            </a:r>
            <a:r>
              <a:rPr lang="en-US" sz="3000" dirty="0" err="1">
                <a:solidFill>
                  <a:srgbClr val="55855B"/>
                </a:solidFill>
                <a:latin typeface="Pretendard Medium"/>
              </a:rPr>
              <a:t>KoELECTRA</a:t>
            </a:r>
            <a:endParaRPr lang="en-US" sz="3000" i="0" u="none" strike="noStrike" dirty="0">
              <a:solidFill>
                <a:srgbClr val="55855B"/>
              </a:solidFill>
              <a:latin typeface="Pretendard Medium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1A24269-B328-7B71-0CF2-A2FFA49358C9}"/>
              </a:ext>
            </a:extLst>
          </p:cNvPr>
          <p:cNvCxnSpPr>
            <a:cxnSpLocks/>
          </p:cNvCxnSpPr>
          <p:nvPr/>
        </p:nvCxnSpPr>
        <p:spPr>
          <a:xfrm>
            <a:off x="4724400" y="6831565"/>
            <a:ext cx="8752717" cy="0"/>
          </a:xfrm>
          <a:prstGeom prst="line">
            <a:avLst/>
          </a:prstGeom>
          <a:ln w="28575">
            <a:solidFill>
              <a:srgbClr val="55855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6B3CDE-655E-E6A0-E219-6030D358EC73}"/>
              </a:ext>
            </a:extLst>
          </p:cNvPr>
          <p:cNvSpPr/>
          <p:nvPr/>
        </p:nvSpPr>
        <p:spPr>
          <a:xfrm>
            <a:off x="7613588" y="6571215"/>
            <a:ext cx="3130612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dirty="0">
                <a:solidFill>
                  <a:srgbClr val="55855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augmented</a:t>
            </a:r>
            <a:r>
              <a:rPr kumimoji="1" lang="en-US" altLang="ko-KR" sz="3000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data</a:t>
            </a:r>
            <a:endParaRPr kumimoji="1" lang="ko-KR" altLang="en-US" sz="3000" dirty="0">
              <a:solidFill>
                <a:schemeClr val="tx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F24E0E6E-EEE1-6C48-7DEF-3D5156FD2BD5}"/>
              </a:ext>
            </a:extLst>
          </p:cNvPr>
          <p:cNvSpPr txBox="1"/>
          <p:nvPr/>
        </p:nvSpPr>
        <p:spPr>
          <a:xfrm>
            <a:off x="6851044" y="7394856"/>
            <a:ext cx="4585909" cy="5399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i="0" u="none" strike="noStrike" dirty="0">
                <a:latin typeface="Pretendard Medium"/>
              </a:rPr>
              <a:t>fine-tuning using </a:t>
            </a:r>
            <a:r>
              <a:rPr lang="en-US" sz="3000" i="0" u="none" strike="noStrike" dirty="0" err="1">
                <a:latin typeface="Pretendard Medium"/>
              </a:rPr>
              <a:t>KoBERT</a:t>
            </a:r>
            <a:endParaRPr lang="en-US" sz="3000" i="0" u="none" strike="noStrike" dirty="0">
              <a:latin typeface="Pretendard Medium"/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2F21CC30-7BA3-95D7-3CE6-BA2B555C631C}"/>
              </a:ext>
            </a:extLst>
          </p:cNvPr>
          <p:cNvSpPr txBox="1"/>
          <p:nvPr/>
        </p:nvSpPr>
        <p:spPr>
          <a:xfrm>
            <a:off x="4914898" y="2391270"/>
            <a:ext cx="8458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500" b="1" spc="100" dirty="0">
                <a:solidFill>
                  <a:srgbClr val="55855B"/>
                </a:solidFill>
                <a:latin typeface="Pretendard Bold"/>
              </a:rPr>
              <a:t>Algorithm</a:t>
            </a:r>
            <a:r>
              <a:rPr lang="ko-KR" altLang="en-US" sz="3500" b="1" spc="100" dirty="0">
                <a:solidFill>
                  <a:srgbClr val="55855B"/>
                </a:solidFill>
                <a:latin typeface="Pretendard Bold"/>
              </a:rPr>
              <a:t> </a:t>
            </a:r>
            <a:r>
              <a:rPr lang="en-US" altLang="ko-KR" sz="3500" b="1" spc="100" dirty="0">
                <a:solidFill>
                  <a:srgbClr val="55855B"/>
                </a:solidFill>
                <a:latin typeface="Pretendard Bold"/>
              </a:rPr>
              <a:t>Design</a:t>
            </a:r>
            <a:endParaRPr lang="en-US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46815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099C-5DA0-DF9B-1AD8-F1830D050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8022A9-963C-2F58-02E3-F27FEE84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FC2EF9-1E68-2E1E-BB33-2ACC3163A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32CE4CE-4DD5-5C0B-AA3D-B87D0A18E6B6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191C1B-56D1-456C-9F84-DC6A53F7DD85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AI Model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4CF2A60-A679-02C7-6564-21A8242E3DF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E7ABC91-6BC5-D3A1-CD1E-358E43E6D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99500" y="4558300"/>
            <a:ext cx="889000" cy="5588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D38C9EE4-D1E6-F964-6EE5-7E8D7BE36C9F}"/>
              </a:ext>
            </a:extLst>
          </p:cNvPr>
          <p:cNvSpPr txBox="1"/>
          <p:nvPr/>
        </p:nvSpPr>
        <p:spPr>
          <a:xfrm>
            <a:off x="4114800" y="2400300"/>
            <a:ext cx="10058400" cy="2463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700" dirty="0">
                <a:solidFill>
                  <a:srgbClr val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Only </a:t>
            </a:r>
            <a:r>
              <a:rPr lang="en-US" altLang="ko-KR" sz="3700" b="1" dirty="0">
                <a:solidFill>
                  <a:srgbClr val="55855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Insertion</a:t>
            </a:r>
            <a:r>
              <a:rPr lang="en-US" altLang="ko-KR" sz="3700" dirty="0">
                <a:solidFill>
                  <a:srgbClr val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Augmentation</a:t>
            </a:r>
            <a:r>
              <a:rPr lang="ko-KR" altLang="en-US" sz="3700" dirty="0">
                <a:solidFill>
                  <a:srgbClr val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→ </a:t>
            </a:r>
            <a:r>
              <a:rPr lang="en-US" altLang="ko-KR" sz="3700" dirty="0">
                <a:solidFill>
                  <a:srgbClr val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Only </a:t>
            </a:r>
            <a:r>
              <a:rPr lang="en-US" altLang="ko-KR" sz="3700" b="1" dirty="0">
                <a:solidFill>
                  <a:srgbClr val="55855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</a:t>
            </a:r>
            <a:r>
              <a:rPr lang="en-US" altLang="ko-KR" sz="3700" dirty="0">
                <a:solidFill>
                  <a:srgbClr val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labels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B66E916-2498-43CC-0F84-85C9F8A3B8F3}"/>
              </a:ext>
            </a:extLst>
          </p:cNvPr>
          <p:cNvSpPr txBox="1"/>
          <p:nvPr/>
        </p:nvSpPr>
        <p:spPr>
          <a:xfrm>
            <a:off x="5829300" y="3302168"/>
            <a:ext cx="662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700" dirty="0">
                <a:solidFill>
                  <a:srgbClr val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Hyperparameter Tuning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F8ECB87B-1C90-AFA3-5F41-E05A2A24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24295"/>
              </p:ext>
            </p:extLst>
          </p:nvPr>
        </p:nvGraphicFramePr>
        <p:xfrm>
          <a:off x="3486150" y="5842250"/>
          <a:ext cx="11315700" cy="2235200"/>
        </p:xfrm>
        <a:graphic>
          <a:graphicData uri="http://schemas.openxmlformats.org/drawingml/2006/table">
            <a:tbl>
              <a:tblPr/>
              <a:tblGrid>
                <a:gridCol w="226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1F1F1F"/>
                          </a:solidFill>
                          <a:latin typeface="Pretendard Regular"/>
                        </a:rPr>
                        <a:t>Test Acc</a:t>
                      </a:r>
                      <a:endParaRPr lang="en-US" sz="1100"/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1F1F1F"/>
                          </a:solidFill>
                          <a:latin typeface="Pretendard Regular"/>
                        </a:rPr>
                        <a:t>F1-score</a:t>
                      </a:r>
                      <a:endParaRPr lang="en-US" sz="1100"/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1F1F1F"/>
                          </a:solidFill>
                          <a:latin typeface="Pretendard Regular"/>
                        </a:rPr>
                        <a:t>Precision</a:t>
                      </a:r>
                      <a:endParaRPr lang="en-US" sz="1100"/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1F1F1F"/>
                          </a:solidFill>
                          <a:latin typeface="Pretendard Regular"/>
                        </a:rPr>
                        <a:t>Recall</a:t>
                      </a:r>
                      <a:endParaRPr lang="en-US" sz="1100"/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 dirty="0">
                          <a:solidFill>
                            <a:srgbClr val="1F1F1F"/>
                          </a:solidFill>
                          <a:latin typeface="Pretendard Regular"/>
                        </a:rPr>
                        <a:t>Cosine 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3000" b="0" i="0" u="none" strike="noStrike" dirty="0">
                          <a:solidFill>
                            <a:srgbClr val="1F1F1F"/>
                          </a:solidFill>
                          <a:latin typeface="Pretendard Regular"/>
                        </a:rPr>
                        <a:t>Similarity</a:t>
                      </a:r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1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0.8</a:t>
                      </a:r>
                      <a:r>
                        <a:rPr lang="en-US" altLang="ko-KR" sz="3000" b="1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72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55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1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0.8</a:t>
                      </a:r>
                      <a:r>
                        <a:rPr lang="en-US" altLang="ko-KR" sz="3000" b="1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71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55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1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0.8</a:t>
                      </a:r>
                      <a:r>
                        <a:rPr lang="en-US" altLang="ko-KR" sz="3000" b="1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72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55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1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0.8</a:t>
                      </a:r>
                      <a:r>
                        <a:rPr lang="en-US" altLang="ko-KR" sz="3000" b="1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72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55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000" b="1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0.973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056" cap="flat" cmpd="sng" algn="ctr">
                      <a:solidFill>
                        <a:srgbClr val="5585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5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52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529D-77A8-11DC-9783-9F014ADCE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892E57-51F4-CB40-6E6C-6F9DF123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DE66C7-ED5D-5E01-27E8-F5DA16B6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22BDDC0-23EA-C435-9FD5-2B4B08CDE5CE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E1FF8A-7093-95DE-299E-6103F292D911}"/>
              </a:ext>
            </a:extLst>
          </p:cNvPr>
          <p:cNvSpPr txBox="1"/>
          <p:nvPr/>
        </p:nvSpPr>
        <p:spPr>
          <a:xfrm>
            <a:off x="762000" y="660400"/>
            <a:ext cx="9601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AI Model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B08B0E-997C-BAA6-6A0D-40EB959AC74C}"/>
              </a:ext>
            </a:extLst>
          </p:cNvPr>
          <p:cNvGrpSpPr/>
          <p:nvPr/>
        </p:nvGrpSpPr>
        <p:grpSpPr>
          <a:xfrm>
            <a:off x="2362200" y="3009900"/>
            <a:ext cx="13563600" cy="2413000"/>
            <a:chOff x="2362200" y="3162300"/>
            <a:chExt cx="13563600" cy="2413000"/>
          </a:xfrm>
        </p:grpSpPr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BCC6EE8F-DAC7-8D92-84CA-E1187D19B7DA}"/>
                </a:ext>
              </a:extLst>
            </p:cNvPr>
            <p:cNvSpPr txBox="1"/>
            <p:nvPr/>
          </p:nvSpPr>
          <p:spPr>
            <a:xfrm>
              <a:off x="2362200" y="3162300"/>
              <a:ext cx="48006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Learning</a:t>
              </a:r>
              <a:r>
                <a:rPr lang="ko-KR" altLang="en-US" sz="3000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rate: [5e-5, 3e-5]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Batch</a:t>
              </a:r>
              <a:r>
                <a:rPr lang="ko-KR" altLang="en-US" sz="3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size: [16, 32]</a:t>
              </a:r>
              <a:endParaRPr lang="en-US" altLang="ko-KR" sz="3000" dirty="0">
                <a:solidFill>
                  <a:srgbClr val="000000"/>
                </a:solidFill>
                <a:latin typeface="Pretendard Medium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Warmup</a:t>
              </a:r>
              <a:r>
                <a:rPr lang="ko-KR" altLang="en-US" sz="3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r</a:t>
              </a: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atio: [0.1, 0.2] 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Dropout rate: 0.1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E</a:t>
              </a: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pochs: 10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Max</a:t>
              </a:r>
              <a:r>
                <a:rPr lang="ko-KR" altLang="en-US" sz="3000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grad norm: 1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000000"/>
                  </a:solidFill>
                  <a:latin typeface="Pretendard Medium"/>
                </a:rPr>
                <a:t>Log</a:t>
              </a:r>
              <a:r>
                <a:rPr lang="en-US" sz="3000" dirty="0">
                  <a:solidFill>
                    <a:srgbClr val="000000"/>
                  </a:solidFill>
                  <a:latin typeface="Pretendard Medium"/>
                </a:rPr>
                <a:t> interval: 200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Pretendard Medium"/>
                </a:rPr>
                <a:t>Max length: 512</a:t>
              </a:r>
              <a:endParaRPr lang="en-US" sz="3000" b="0" i="0" u="none" strike="noStrike" dirty="0">
                <a:solidFill>
                  <a:srgbClr val="000000"/>
                </a:solidFill>
                <a:latin typeface="Pretendard Medium"/>
              </a:endParaRPr>
            </a:p>
          </p:txBody>
        </p:sp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4E561D5C-98B1-F437-5E00-3F80A5A5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9500" y="5016500"/>
              <a:ext cx="889000" cy="558800"/>
            </a:xfrm>
            <a:prstGeom prst="rect">
              <a:avLst/>
            </a:prstGeom>
          </p:spPr>
        </p:pic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70594D78-27E6-BF07-C50D-DCE61DD7D13D}"/>
                </a:ext>
              </a:extLst>
            </p:cNvPr>
            <p:cNvSpPr txBox="1"/>
            <p:nvPr/>
          </p:nvSpPr>
          <p:spPr>
            <a:xfrm>
              <a:off x="11125200" y="3162300"/>
              <a:ext cx="48006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Learning</a:t>
              </a:r>
              <a:r>
                <a:rPr lang="ko-KR" altLang="en-US" sz="3000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rate: 5e-5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Batch</a:t>
              </a:r>
              <a:r>
                <a:rPr lang="ko-KR" altLang="en-US" sz="3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size: 16</a:t>
              </a:r>
              <a:endParaRPr lang="en-US" altLang="ko-KR" sz="3000" dirty="0">
                <a:solidFill>
                  <a:srgbClr val="000000"/>
                </a:solidFill>
                <a:latin typeface="Pretendard Medium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Warmup</a:t>
              </a:r>
              <a:r>
                <a:rPr lang="ko-KR" altLang="en-US" sz="3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r</a:t>
              </a: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atio: 0.2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Dropout rate: 0.1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E</a:t>
              </a:r>
              <a:r>
                <a:rPr lang="en-US" altLang="ko-KR" sz="3000" b="0" i="0" u="none" strike="noStrike" dirty="0">
                  <a:solidFill>
                    <a:srgbClr val="000000"/>
                  </a:solidFill>
                  <a:latin typeface="Pretendard Medium"/>
                </a:rPr>
                <a:t>pochs: 10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Max</a:t>
              </a:r>
              <a:r>
                <a:rPr lang="ko-KR" altLang="en-US" sz="3000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en-US" altLang="ko-KR" sz="3000" dirty="0">
                  <a:solidFill>
                    <a:srgbClr val="000000"/>
                  </a:solidFill>
                  <a:latin typeface="Pretendard Medium"/>
                </a:rPr>
                <a:t>grad norm: 1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000000"/>
                  </a:solidFill>
                  <a:latin typeface="Pretendard Medium"/>
                </a:rPr>
                <a:t>Log</a:t>
              </a:r>
              <a:r>
                <a:rPr lang="en-US" sz="3000" dirty="0">
                  <a:solidFill>
                    <a:srgbClr val="000000"/>
                  </a:solidFill>
                  <a:latin typeface="Pretendard Medium"/>
                </a:rPr>
                <a:t> interval: 200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Pretendard Medium"/>
                </a:rPr>
                <a:t>Max length: 512</a:t>
              </a:r>
              <a:endParaRPr lang="en-US" sz="3000" b="0" i="0" u="none" strike="noStrike" dirty="0">
                <a:solidFill>
                  <a:srgbClr val="000000"/>
                </a:solidFill>
                <a:latin typeface="Pretendard Medium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1B9EF6-D73F-FAF9-BC5B-92BC84BDC587}"/>
              </a:ext>
            </a:extLst>
          </p:cNvPr>
          <p:cNvSpPr/>
          <p:nvPr/>
        </p:nvSpPr>
        <p:spPr>
          <a:xfrm>
            <a:off x="11277600" y="2628900"/>
            <a:ext cx="4495800" cy="5029200"/>
          </a:xfrm>
          <a:prstGeom prst="rect">
            <a:avLst/>
          </a:prstGeom>
          <a:noFill/>
          <a:ln w="57150">
            <a:solidFill>
              <a:srgbClr val="5585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432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D9A7E-5522-33BA-FF05-87F7C7E7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D33808-902F-343F-1315-D9201F32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ECDAB69-B5A8-2072-045C-BEA729AA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44BB612-37F9-9D37-69CE-58BD6B1703D7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C53DF35-6831-65F7-316E-6CF25880820E}"/>
              </a:ext>
            </a:extLst>
          </p:cNvPr>
          <p:cNvSpPr txBox="1"/>
          <p:nvPr/>
        </p:nvSpPr>
        <p:spPr>
          <a:xfrm>
            <a:off x="762000" y="660400"/>
            <a:ext cx="9601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</a:t>
            </a:r>
            <a:r>
              <a:rPr lang="en-US" altLang="ko-KR" sz="3500" b="1" spc="100" dirty="0">
                <a:solidFill>
                  <a:srgbClr val="55855B"/>
                </a:solidFill>
                <a:latin typeface="Pretendard Bold"/>
              </a:rPr>
              <a:t>Front-end</a:t>
            </a:r>
            <a:endParaRPr lang="en-US" altLang="ko-KR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  <p:pic>
        <p:nvPicPr>
          <p:cNvPr id="2050" name="Picture 2" descr="React로 만든 프로젝트 톺아보기 | 김정환 블로그">
            <a:extLst>
              <a:ext uri="{FF2B5EF4-FFF2-40B4-BE49-F238E27FC236}">
                <a16:creationId xmlns:a16="http://schemas.microsoft.com/office/drawing/2014/main" id="{5FA27FAB-6E55-85AA-FC34-A92714F9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41" y="3460750"/>
            <a:ext cx="5609718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68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B22D3-AC88-22DD-9FDF-945BD5A0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397503-FB6F-9D44-AE77-4B2C6500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965682-AC6D-7048-B1EE-25CA91BF0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F05708C-71FC-6231-EB36-4B78DE4F9171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D6D1D27-EB24-6BD1-490F-213F13B4E692}"/>
              </a:ext>
            </a:extLst>
          </p:cNvPr>
          <p:cNvSpPr txBox="1"/>
          <p:nvPr/>
        </p:nvSpPr>
        <p:spPr>
          <a:xfrm>
            <a:off x="762000" y="660400"/>
            <a:ext cx="9601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</a:t>
            </a:r>
            <a:r>
              <a:rPr lang="en-US" altLang="ko-KR" sz="3500" b="1" i="0" u="none" strike="noStrike" spc="100">
                <a:solidFill>
                  <a:srgbClr val="55855B"/>
                </a:solidFill>
                <a:latin typeface="Pretendard Bold"/>
              </a:rPr>
              <a:t>– </a:t>
            </a:r>
            <a:r>
              <a:rPr lang="en-US" altLang="ko-KR" sz="3500" b="1" spc="100">
                <a:solidFill>
                  <a:srgbClr val="55855B"/>
                </a:solidFill>
                <a:latin typeface="Pretendard Bold"/>
              </a:rPr>
              <a:t>Back-end</a:t>
            </a:r>
            <a:endParaRPr lang="en-US" altLang="ko-KR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  <p:pic>
        <p:nvPicPr>
          <p:cNvPr id="1026" name="Picture 2" descr="Node.js - 위키백과, 우리 모두의 백과사전">
            <a:extLst>
              <a:ext uri="{FF2B5EF4-FFF2-40B4-BE49-F238E27FC236}">
                <a16:creationId xmlns:a16="http://schemas.microsoft.com/office/drawing/2014/main" id="{15B132EA-F8DE-DD95-7422-93554FF7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95" y="3538434"/>
            <a:ext cx="4818706" cy="2938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- 나무위키">
            <a:extLst>
              <a:ext uri="{FF2B5EF4-FFF2-40B4-BE49-F238E27FC236}">
                <a16:creationId xmlns:a16="http://schemas.microsoft.com/office/drawing/2014/main" id="{DD6503F3-57F3-2234-EF2B-2DDD31EDD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538434"/>
            <a:ext cx="4320000" cy="2938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37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4DF54-FB3B-FB6D-31B8-2855ABDB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906612-3616-C3FB-B814-6FDA07C33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FD7BF04-D13C-5000-FDC3-D7673ECC3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C5A619-B873-4154-909D-EE9253AC1CE8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BABF65-9A23-C04B-7F35-C652CA4B0631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</a:t>
            </a:r>
            <a:r>
              <a:rPr lang="en-US" sz="3500" b="1" spc="100" dirty="0">
                <a:solidFill>
                  <a:srgbClr val="55855B"/>
                </a:solidFill>
                <a:latin typeface="Pretendard Bold"/>
              </a:rPr>
              <a:t>Demo</a:t>
            </a:r>
            <a:endParaRPr lang="en-US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75700E9-4936-2DCA-7C84-951EE4EB47D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KakaoTalk_Video_2024-12-12-19-00-08">
            <a:hlinkClick r:id="" action="ppaction://media"/>
            <a:extLst>
              <a:ext uri="{FF2B5EF4-FFF2-40B4-BE49-F238E27FC236}">
                <a16:creationId xmlns:a16="http://schemas.microsoft.com/office/drawing/2014/main" id="{D73897F6-543C-1D3F-2BD3-9937BC1D5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5031" y="1612900"/>
            <a:ext cx="13977937" cy="78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9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53300" y="1244600"/>
            <a:ext cx="37084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100">
                <a:solidFill>
                  <a:srgbClr val="55855B"/>
                </a:solidFill>
                <a:latin typeface="Pretendard Bold"/>
              </a:rPr>
              <a:t>CONTENTS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0F8FF8-A7C6-82AF-169D-5603FF62228B}"/>
              </a:ext>
            </a:extLst>
          </p:cNvPr>
          <p:cNvGrpSpPr/>
          <p:nvPr/>
        </p:nvGrpSpPr>
        <p:grpSpPr>
          <a:xfrm>
            <a:off x="5067300" y="6188075"/>
            <a:ext cx="8153400" cy="889000"/>
            <a:chOff x="5689600" y="6667500"/>
            <a:chExt cx="6908800" cy="889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6667500"/>
              <a:ext cx="6908800" cy="889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6667500"/>
              <a:ext cx="1130300" cy="8890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5753100" y="684276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Pretendard SemiBold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150100" y="6819752"/>
              <a:ext cx="49657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Design &amp; Implementation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92D717-87A7-F3EB-484F-26D98406D52D}"/>
              </a:ext>
            </a:extLst>
          </p:cNvPr>
          <p:cNvGrpSpPr/>
          <p:nvPr/>
        </p:nvGrpSpPr>
        <p:grpSpPr>
          <a:xfrm>
            <a:off x="5067300" y="3178175"/>
            <a:ext cx="8153400" cy="889000"/>
            <a:chOff x="5689600" y="2743200"/>
            <a:chExt cx="6908800" cy="889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2743200"/>
              <a:ext cx="6908800" cy="889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2743200"/>
              <a:ext cx="1130300" cy="8890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753100" y="290830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Pretendard SemiBold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029450" y="2876845"/>
              <a:ext cx="49657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dirty="0">
                  <a:solidFill>
                    <a:srgbClr val="212121"/>
                  </a:solidFill>
                  <a:latin typeface="Pretendard SemiBold"/>
                </a:rPr>
                <a:t>Recap</a:t>
              </a:r>
              <a:endParaRPr lang="en-US" sz="3500" b="0" i="0" u="none" strike="noStrike" dirty="0">
                <a:solidFill>
                  <a:srgbClr val="212121"/>
                </a:solidFill>
                <a:latin typeface="Pretendard SemiBold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D587E6C-C4CF-3F5E-10D3-FE2BA79C87C8}"/>
              </a:ext>
            </a:extLst>
          </p:cNvPr>
          <p:cNvGrpSpPr/>
          <p:nvPr/>
        </p:nvGrpSpPr>
        <p:grpSpPr>
          <a:xfrm>
            <a:off x="5067300" y="4683125"/>
            <a:ext cx="8153400" cy="889000"/>
            <a:chOff x="5689600" y="4673600"/>
            <a:chExt cx="6908800" cy="8890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4673600"/>
              <a:ext cx="6908800" cy="8890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4673600"/>
              <a:ext cx="1130300" cy="8890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5753100" y="483870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>
                  <a:solidFill>
                    <a:srgbClr val="FFFFFF"/>
                  </a:solidFill>
                  <a:latin typeface="Pretendard SemiBold"/>
                </a:rPr>
                <a:t>02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556500" y="4794250"/>
              <a:ext cx="39116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Progress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F6AC26-A469-3347-5D9C-535229441EF2}"/>
              </a:ext>
            </a:extLst>
          </p:cNvPr>
          <p:cNvGrpSpPr/>
          <p:nvPr/>
        </p:nvGrpSpPr>
        <p:grpSpPr>
          <a:xfrm>
            <a:off x="5067300" y="7692730"/>
            <a:ext cx="8153400" cy="889000"/>
            <a:chOff x="5689600" y="6667500"/>
            <a:chExt cx="6908800" cy="889000"/>
          </a:xfrm>
        </p:grpSpPr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BE3D1E74-A235-30BA-A0CE-D3F3FE6E2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6667500"/>
              <a:ext cx="6908800" cy="889000"/>
            </a:xfrm>
            <a:prstGeom prst="rect">
              <a:avLst/>
            </a:prstGeom>
          </p:spPr>
        </p:pic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121AEB11-4E40-A6B0-2524-5B653FE3C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6667500"/>
              <a:ext cx="1130300" cy="889000"/>
            </a:xfrm>
            <a:prstGeom prst="rect">
              <a:avLst/>
            </a:prstGeom>
          </p:spPr>
        </p:pic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7F6E3689-9B7B-0AB7-0C6E-CBF9E7509DA7}"/>
                </a:ext>
              </a:extLst>
            </p:cNvPr>
            <p:cNvSpPr txBox="1"/>
            <p:nvPr/>
          </p:nvSpPr>
          <p:spPr>
            <a:xfrm>
              <a:off x="5753100" y="684276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Pretendard SemiBold"/>
                </a:rPr>
                <a:t>04</a:t>
              </a: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451345B6-2803-287B-1945-A1D25159EA43}"/>
                </a:ext>
              </a:extLst>
            </p:cNvPr>
            <p:cNvSpPr txBox="1"/>
            <p:nvPr/>
          </p:nvSpPr>
          <p:spPr>
            <a:xfrm>
              <a:off x="7150100" y="6819752"/>
              <a:ext cx="49657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Challenges &amp; Limitation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E8BF5-5C64-6C1C-EB70-11234123A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968BC6-DF69-543C-6DAD-BDCA7596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DB9FF4-C374-CF9A-ABFE-C13BDA41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22A8151-7D93-7748-6990-D514A35304A2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7CA495-9741-1C0F-4D2B-80F8F1A9ADF1}"/>
              </a:ext>
            </a:extLst>
          </p:cNvPr>
          <p:cNvSpPr txBox="1"/>
          <p:nvPr/>
        </p:nvSpPr>
        <p:spPr>
          <a:xfrm>
            <a:off x="762000" y="660400"/>
            <a:ext cx="1066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04. Challenges &amp; Limitation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1457A8-B1D4-92E8-E8F8-3E2DD84DA7AB}"/>
              </a:ext>
            </a:extLst>
          </p:cNvPr>
          <p:cNvGrpSpPr/>
          <p:nvPr/>
        </p:nvGrpSpPr>
        <p:grpSpPr>
          <a:xfrm>
            <a:off x="3793610" y="3575844"/>
            <a:ext cx="10700780" cy="4068802"/>
            <a:chOff x="3793610" y="2821232"/>
            <a:chExt cx="10700780" cy="406880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6692DF2-0721-C15D-0B72-EA1351822B10}"/>
                </a:ext>
              </a:extLst>
            </p:cNvPr>
            <p:cNvGrpSpPr/>
            <p:nvPr/>
          </p:nvGrpSpPr>
          <p:grpSpPr>
            <a:xfrm>
              <a:off x="3793610" y="2821232"/>
              <a:ext cx="10700780" cy="3200400"/>
              <a:chOff x="3624820" y="2603500"/>
              <a:chExt cx="10700780" cy="32004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A01FCEA-4933-2B22-5EB4-6F07E1B4AC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4820" y="2603500"/>
                <a:ext cx="10700780" cy="3200400"/>
              </a:xfrm>
              <a:prstGeom prst="rect">
                <a:avLst/>
              </a:prstGeom>
              <a:effectLst>
                <a:outerShdw blurRad="88900"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DC335FB-201A-BDFA-D3B0-3066490CB46E}"/>
                  </a:ext>
                </a:extLst>
              </p:cNvPr>
              <p:cNvSpPr/>
              <p:nvPr/>
            </p:nvSpPr>
            <p:spPr>
              <a:xfrm>
                <a:off x="8077200" y="2760702"/>
                <a:ext cx="1798986" cy="553998"/>
              </a:xfrm>
              <a:prstGeom prst="rect">
                <a:avLst/>
              </a:prstGeom>
              <a:noFill/>
              <a:ln>
                <a:solidFill>
                  <a:srgbClr val="558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38B326-C8EB-4A97-457B-19CC3DA651A6}"/>
                  </a:ext>
                </a:extLst>
              </p:cNvPr>
              <p:cNvSpPr txBox="1"/>
              <p:nvPr/>
            </p:nvSpPr>
            <p:spPr>
              <a:xfrm>
                <a:off x="8139795" y="2760702"/>
                <a:ext cx="173639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000" spc="-60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limitation</a:t>
                </a:r>
                <a:endParaRPr kumimoji="1" lang="ko-Kore-US" altLang="en-US" sz="3000" spc="-60" dirty="0">
                  <a:solidFill>
                    <a:srgbClr val="55855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839FEEB-FD63-8ED0-E91B-B0B802D92B52}"/>
                  </a:ext>
                </a:extLst>
              </p:cNvPr>
              <p:cNvSpPr/>
              <p:nvPr/>
            </p:nvSpPr>
            <p:spPr>
              <a:xfrm>
                <a:off x="6934200" y="3471902"/>
                <a:ext cx="4038600" cy="16715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D6AB77-081D-58D1-BDC8-F3BDBD9AE108}"/>
                  </a:ext>
                </a:extLst>
              </p:cNvPr>
              <p:cNvGrpSpPr/>
              <p:nvPr/>
            </p:nvGrpSpPr>
            <p:grpSpPr>
              <a:xfrm>
                <a:off x="7064890" y="3530868"/>
                <a:ext cx="3886200" cy="1548000"/>
                <a:chOff x="4559957" y="3525069"/>
                <a:chExt cx="3886200" cy="1548000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4160F7B0-F9B6-5060-7485-B8899097A705}"/>
                    </a:ext>
                  </a:extLst>
                </p:cNvPr>
                <p:cNvSpPr/>
                <p:nvPr/>
              </p:nvSpPr>
              <p:spPr>
                <a:xfrm>
                  <a:off x="4559957" y="3525069"/>
                  <a:ext cx="3886200" cy="1548000"/>
                </a:xfrm>
                <a:prstGeom prst="rect">
                  <a:avLst/>
                </a:prstGeom>
                <a:solidFill>
                  <a:srgbClr val="5585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DEC1F8-AD3B-DF7B-A8DC-DFA6028D851D}"/>
                    </a:ext>
                  </a:extLst>
                </p:cNvPr>
                <p:cNvSpPr txBox="1"/>
                <p:nvPr/>
              </p:nvSpPr>
              <p:spPr>
                <a:xfrm>
                  <a:off x="5245757" y="3765839"/>
                  <a:ext cx="2520241" cy="9093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kumimoji="1" lang="en-US" altLang="en-US" sz="40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Black box</a:t>
                  </a:r>
                  <a:endParaRPr kumimoji="1" lang="ko-Kore-US" altLang="en-US" sz="4000" b="1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237ED542-190C-CD71-8F4D-A80513C7F542}"/>
                </a:ext>
              </a:extLst>
            </p:cNvPr>
            <p:cNvSpPr txBox="1"/>
            <p:nvPr/>
          </p:nvSpPr>
          <p:spPr>
            <a:xfrm>
              <a:off x="4147580" y="6643720"/>
              <a:ext cx="10058400" cy="2463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700" dirty="0">
                  <a:solidFill>
                    <a:srgbClr val="55855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XAI</a:t>
              </a:r>
              <a:r>
                <a:rPr lang="ko-KR" altLang="en-US" sz="37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R" sz="37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(Explainable</a:t>
              </a:r>
              <a:r>
                <a:rPr lang="ko-KR" altLang="en-US" sz="37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R" sz="37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AI)</a:t>
              </a:r>
            </a:p>
          </p:txBody>
        </p:sp>
      </p:grp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3C88DAE-5BF2-AF15-E784-4A00A289F543}"/>
              </a:ext>
            </a:extLst>
          </p:cNvPr>
          <p:cNvSpPr/>
          <p:nvPr/>
        </p:nvSpPr>
        <p:spPr>
          <a:xfrm>
            <a:off x="3862039" y="1949316"/>
            <a:ext cx="10531990" cy="990600"/>
          </a:xfrm>
          <a:prstGeom prst="roundRect">
            <a:avLst/>
          </a:prstGeom>
          <a:solidFill>
            <a:srgbClr val="F1F8EE"/>
          </a:solidFill>
          <a:ln w="12700">
            <a:solidFill>
              <a:srgbClr val="5585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79E1C806-FD51-3F0F-9830-FC3BAD635D5E}"/>
              </a:ext>
            </a:extLst>
          </p:cNvPr>
          <p:cNvSpPr txBox="1"/>
          <p:nvPr/>
        </p:nvSpPr>
        <p:spPr>
          <a:xfrm>
            <a:off x="3726029" y="2142768"/>
            <a:ext cx="1066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Challenge –</a:t>
            </a:r>
            <a:r>
              <a:rPr lang="ko-KR" alt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 </a:t>
            </a: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Black</a:t>
            </a:r>
            <a:r>
              <a:rPr lang="ko-KR" alt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 </a:t>
            </a:r>
            <a:r>
              <a:rPr lang="en-US" altLang="ko-KR" sz="3500" b="1" spc="100" dirty="0">
                <a:solidFill>
                  <a:srgbClr val="55855B"/>
                </a:solidFill>
                <a:latin typeface="Pretendard Bold"/>
              </a:rPr>
              <a:t>box</a:t>
            </a:r>
            <a:r>
              <a:rPr lang="ko-KR" altLang="en-US" sz="3500" b="1" spc="100" dirty="0">
                <a:solidFill>
                  <a:srgbClr val="55855B"/>
                </a:solidFill>
                <a:latin typeface="Pretendard Bold"/>
              </a:rPr>
              <a:t> </a:t>
            </a:r>
            <a:r>
              <a:rPr lang="en-US" altLang="ko-KR" sz="3500" b="1" spc="100" dirty="0">
                <a:solidFill>
                  <a:srgbClr val="55855B"/>
                </a:solidFill>
                <a:latin typeface="Pretendard Bold"/>
              </a:rPr>
              <a:t>model</a:t>
            </a:r>
            <a:endParaRPr lang="en-US" altLang="ko-KR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20136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9720-9355-F617-6B58-2ECAF066C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39E4C1-0AB5-E01D-A670-D635FB29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B84FCA5-5D25-27A9-B16B-9365C415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432BC50-468B-9A0C-A1A1-77FFA1C5DB18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9A7F29A-500A-AF30-FE1C-944C487BC3B5}"/>
              </a:ext>
            </a:extLst>
          </p:cNvPr>
          <p:cNvSpPr txBox="1"/>
          <p:nvPr/>
        </p:nvSpPr>
        <p:spPr>
          <a:xfrm>
            <a:off x="762000" y="660400"/>
            <a:ext cx="1066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04. Challenges &amp; Limitation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E5DAB8C-B1E3-3533-7247-E2FC1C47779D}"/>
              </a:ext>
            </a:extLst>
          </p:cNvPr>
          <p:cNvSpPr/>
          <p:nvPr/>
        </p:nvSpPr>
        <p:spPr>
          <a:xfrm>
            <a:off x="3862039" y="1949316"/>
            <a:ext cx="10531990" cy="990600"/>
          </a:xfrm>
          <a:prstGeom prst="roundRect">
            <a:avLst/>
          </a:prstGeom>
          <a:solidFill>
            <a:srgbClr val="F1F8EE"/>
          </a:solidFill>
          <a:ln w="12700">
            <a:solidFill>
              <a:srgbClr val="5585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1A52ABC-BEA6-1D5E-9A66-D36F42AFD759}"/>
              </a:ext>
            </a:extLst>
          </p:cNvPr>
          <p:cNvSpPr txBox="1"/>
          <p:nvPr/>
        </p:nvSpPr>
        <p:spPr>
          <a:xfrm>
            <a:off x="3726029" y="2142768"/>
            <a:ext cx="1066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Solution - Model Explainability</a:t>
            </a:r>
            <a:r>
              <a:rPr lang="ko-KR" alt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 </a:t>
            </a: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[</a:t>
            </a:r>
            <a:r>
              <a:rPr lang="en-US" altLang="ko-KR" sz="3500" b="1" spc="100" dirty="0">
                <a:solidFill>
                  <a:srgbClr val="55855B"/>
                </a:solidFill>
                <a:latin typeface="Pretendard Bold"/>
              </a:rPr>
              <a:t>LIME]</a:t>
            </a:r>
            <a:endParaRPr lang="en-US" altLang="ko-KR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CFC074C-FF27-E031-8DEF-B1CFB592A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574050"/>
            <a:ext cx="13060936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254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9615CA1-42CD-9960-A211-207A44E5B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555732"/>
            <a:ext cx="14055808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254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E2BD6BD4-499B-8357-6725-E92A06EB56D3}"/>
              </a:ext>
            </a:extLst>
          </p:cNvPr>
          <p:cNvSpPr txBox="1"/>
          <p:nvPr/>
        </p:nvSpPr>
        <p:spPr>
          <a:xfrm>
            <a:off x="794657" y="4560750"/>
            <a:ext cx="1784351" cy="47307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dirty="0">
                <a:solidFill>
                  <a:schemeClr val="bg1"/>
                </a:solidFill>
                <a:highlight>
                  <a:srgbClr val="55855B"/>
                </a:highlight>
                <a:latin typeface="Pretendard Medium"/>
              </a:rPr>
              <a:t>loneliness</a:t>
            </a:r>
            <a:endParaRPr lang="en-US" sz="3000" b="0" i="0" u="none" strike="noStrike" dirty="0">
              <a:solidFill>
                <a:schemeClr val="bg1"/>
              </a:solidFill>
              <a:highlight>
                <a:srgbClr val="55855B"/>
              </a:highlight>
              <a:latin typeface="Pretendard Medium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CA0FFD5-675A-CF10-DEAD-300C141EC32B}"/>
              </a:ext>
            </a:extLst>
          </p:cNvPr>
          <p:cNvSpPr txBox="1"/>
          <p:nvPr/>
        </p:nvSpPr>
        <p:spPr>
          <a:xfrm>
            <a:off x="261256" y="6994952"/>
            <a:ext cx="2851151" cy="417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highlight>
                  <a:srgbClr val="55855B"/>
                </a:highlight>
                <a:latin typeface="Pretendard Medium"/>
              </a:rPr>
              <a:t>Loss of</a:t>
            </a:r>
          </a:p>
          <a:p>
            <a:pPr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chemeClr val="bg1"/>
                </a:solidFill>
                <a:highlight>
                  <a:srgbClr val="55855B"/>
                </a:highlight>
                <a:latin typeface="Pretendard Medium"/>
              </a:rPr>
              <a:t>appetite</a:t>
            </a:r>
          </a:p>
        </p:txBody>
      </p:sp>
    </p:spTree>
    <p:extLst>
      <p:ext uri="{BB962C8B-B14F-4D97-AF65-F5344CB8AC3E}">
        <p14:creationId xmlns:p14="http://schemas.microsoft.com/office/powerpoint/2010/main" val="2959145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4B0AD-F579-6B02-F82A-C4FC3AA9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01526E-CE08-F3E6-AF38-6F908004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502A2B-EA1C-8105-3747-4558EA5D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BEBA852-488A-E16C-5879-518524152F09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ED0195-0D00-47F1-02A9-B6A1494FC602}"/>
              </a:ext>
            </a:extLst>
          </p:cNvPr>
          <p:cNvSpPr txBox="1"/>
          <p:nvPr/>
        </p:nvSpPr>
        <p:spPr>
          <a:xfrm>
            <a:off x="762000" y="660400"/>
            <a:ext cx="1066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04. Challenges &amp; Limitation</a:t>
            </a:r>
          </a:p>
        </p:txBody>
      </p:sp>
      <p:pic>
        <p:nvPicPr>
          <p:cNvPr id="7" name="Picture 2" descr="Spring] Apache JMeter 사용 방법">
            <a:extLst>
              <a:ext uri="{FF2B5EF4-FFF2-40B4-BE49-F238E27FC236}">
                <a16:creationId xmlns:a16="http://schemas.microsoft.com/office/drawing/2014/main" id="{4BF018EA-DD2C-B9AB-37C0-ADD680C82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55" y="2829936"/>
            <a:ext cx="76200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58685D-FBBC-5FEB-2713-88CAEC6D7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7849477"/>
            <a:ext cx="18288000" cy="845145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5CCC83C2-3510-4BC2-29A2-5B572DD6F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296942" y="6305474"/>
            <a:ext cx="889000" cy="63717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FCCCC78-241E-8BB8-DF36-FBB0458BC5F2}"/>
              </a:ext>
            </a:extLst>
          </p:cNvPr>
          <p:cNvSpPr/>
          <p:nvPr/>
        </p:nvSpPr>
        <p:spPr>
          <a:xfrm>
            <a:off x="13982700" y="7734300"/>
            <a:ext cx="1790700" cy="1117600"/>
          </a:xfrm>
          <a:prstGeom prst="ellipse">
            <a:avLst/>
          </a:prstGeom>
          <a:noFill/>
          <a:ln w="63500">
            <a:solidFill>
              <a:srgbClr val="5585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304994C-A033-E5BC-8B6B-D50987A5A0D1}"/>
              </a:ext>
            </a:extLst>
          </p:cNvPr>
          <p:cNvSpPr/>
          <p:nvPr/>
        </p:nvSpPr>
        <p:spPr>
          <a:xfrm>
            <a:off x="3862039" y="1949316"/>
            <a:ext cx="10531990" cy="990600"/>
          </a:xfrm>
          <a:prstGeom prst="roundRect">
            <a:avLst/>
          </a:prstGeom>
          <a:solidFill>
            <a:srgbClr val="F1F8EE"/>
          </a:solidFill>
          <a:ln w="12700">
            <a:solidFill>
              <a:srgbClr val="5585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BF8518F-28A3-E341-D5DB-6F9A4FC5D6C4}"/>
              </a:ext>
            </a:extLst>
          </p:cNvPr>
          <p:cNvSpPr txBox="1"/>
          <p:nvPr/>
        </p:nvSpPr>
        <p:spPr>
          <a:xfrm>
            <a:off x="3810000" y="2139816"/>
            <a:ext cx="1066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Challenge –</a:t>
            </a:r>
            <a:r>
              <a:rPr lang="ko-KR" alt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 </a:t>
            </a:r>
            <a:r>
              <a:rPr lang="en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Low TPS and Bottleneck</a:t>
            </a:r>
          </a:p>
        </p:txBody>
      </p:sp>
    </p:spTree>
    <p:extLst>
      <p:ext uri="{BB962C8B-B14F-4D97-AF65-F5344CB8AC3E}">
        <p14:creationId xmlns:p14="http://schemas.microsoft.com/office/powerpoint/2010/main" val="370458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EA000-992C-EE36-339D-7AD2E80A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E1FD12-B407-8DB4-DA02-0D15961C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684D34-CE75-EFB2-06B4-F978403D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C074686-F916-A3F8-2D57-EC61F940ED72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1B2ED24-D98C-6695-E676-C9B0711D7A45}"/>
              </a:ext>
            </a:extLst>
          </p:cNvPr>
          <p:cNvSpPr txBox="1"/>
          <p:nvPr/>
        </p:nvSpPr>
        <p:spPr>
          <a:xfrm>
            <a:off x="762000" y="660400"/>
            <a:ext cx="1066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04. Challenges &amp; Limitation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F5677C-F4E7-0575-C9FF-4BEDE7B2A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9"/>
          <a:stretch/>
        </p:blipFill>
        <p:spPr>
          <a:xfrm>
            <a:off x="5463986" y="2047702"/>
            <a:ext cx="7360028" cy="7502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9751C1-6781-F060-8597-1D2D14911BBF}"/>
              </a:ext>
            </a:extLst>
          </p:cNvPr>
          <p:cNvSpPr txBox="1"/>
          <p:nvPr/>
        </p:nvSpPr>
        <p:spPr>
          <a:xfrm>
            <a:off x="5463986" y="172968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CPU </a:t>
            </a:r>
            <a:r>
              <a:rPr lang="ko-KR" altLang="en-US" b="1" dirty="0"/>
              <a:t>사용률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4C3B764-CDED-F02F-BBAA-4661FFDA3AC8}"/>
              </a:ext>
            </a:extLst>
          </p:cNvPr>
          <p:cNvSpPr/>
          <p:nvPr/>
        </p:nvSpPr>
        <p:spPr>
          <a:xfrm>
            <a:off x="6477000" y="1828799"/>
            <a:ext cx="2667000" cy="1998491"/>
          </a:xfrm>
          <a:prstGeom prst="ellipse">
            <a:avLst/>
          </a:prstGeom>
          <a:noFill/>
          <a:ln w="63500">
            <a:solidFill>
              <a:srgbClr val="5585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12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0C09-5279-6E75-708A-8CC5B31AC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8455E47-ED7B-DB16-EAC8-AD7CE165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E4FD7E-23D9-7894-A843-49B53C8A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D4572CE-DA1C-B41C-76A8-68E6FFBA8CCA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F55ED1E-8973-011C-70CB-8A78F55595E9}"/>
              </a:ext>
            </a:extLst>
          </p:cNvPr>
          <p:cNvSpPr txBox="1"/>
          <p:nvPr/>
        </p:nvSpPr>
        <p:spPr>
          <a:xfrm>
            <a:off x="762000" y="660400"/>
            <a:ext cx="1066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04. Challenges &amp; Limitation</a:t>
            </a:r>
          </a:p>
        </p:txBody>
      </p:sp>
      <p:pic>
        <p:nvPicPr>
          <p:cNvPr id="7" name="그림 6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7FC456F5-96BC-D542-EFB5-036AE7D5B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753" r="-2600"/>
          <a:stretch/>
        </p:blipFill>
        <p:spPr>
          <a:xfrm>
            <a:off x="4114800" y="2112955"/>
            <a:ext cx="9347931" cy="691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8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42F4-ACA2-13BB-D4A8-C7F14731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D6C69E-C9CC-B11D-B186-0BC30FC6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65EA7B-28EF-D6B2-6104-9D3D9051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BDF4F36-8E02-A3FB-6963-5F7BEF0B72C1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65832B-79D4-9B4A-23B6-413BAEB8B34D}"/>
              </a:ext>
            </a:extLst>
          </p:cNvPr>
          <p:cNvSpPr txBox="1"/>
          <p:nvPr/>
        </p:nvSpPr>
        <p:spPr>
          <a:xfrm>
            <a:off x="762000" y="660400"/>
            <a:ext cx="15011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04. Challenges &amp; Limitation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1F5A0B-E3AC-88C1-8495-FD275E94B4E7}"/>
              </a:ext>
            </a:extLst>
          </p:cNvPr>
          <p:cNvGrpSpPr/>
          <p:nvPr/>
        </p:nvGrpSpPr>
        <p:grpSpPr>
          <a:xfrm>
            <a:off x="1637556" y="2476500"/>
            <a:ext cx="15012888" cy="5542403"/>
            <a:chOff x="1641514" y="2387652"/>
            <a:chExt cx="15012888" cy="55424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AD02E50-135F-84D9-0F28-23D9137EE719}"/>
                </a:ext>
              </a:extLst>
            </p:cNvPr>
            <p:cNvGrpSpPr/>
            <p:nvPr/>
          </p:nvGrpSpPr>
          <p:grpSpPr>
            <a:xfrm>
              <a:off x="1641514" y="3817445"/>
              <a:ext cx="6645236" cy="2893410"/>
              <a:chOff x="3657598" y="3285278"/>
              <a:chExt cx="6645236" cy="289341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E37E8DE-9DBD-EF93-7F11-B085317294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57600" y="3285278"/>
                <a:ext cx="6645234" cy="28934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88900"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700" dirty="0"/>
              </a:p>
            </p:txBody>
          </p:sp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0DBA0B79-28FB-EE59-6D07-5CAFDCB895E5}"/>
                  </a:ext>
                </a:extLst>
              </p:cNvPr>
              <p:cNvSpPr txBox="1"/>
              <p:nvPr/>
            </p:nvSpPr>
            <p:spPr>
              <a:xfrm>
                <a:off x="3657598" y="3816488"/>
                <a:ext cx="6645236" cy="1771788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어제 너무 많은 일들이 있었어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너무 </a:t>
                </a:r>
                <a:r>
                  <a:rPr lang="ko-KR" altLang="en-US" sz="2500" dirty="0" err="1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힘들었어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친구들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,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부모님과 다퉜어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내 일이 잘 풀리지도 않아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그냥 너무 힘들어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2657CE0-C6F5-644B-2DE5-CBEBADFE7EAD}"/>
                </a:ext>
              </a:extLst>
            </p:cNvPr>
            <p:cNvGrpSpPr/>
            <p:nvPr/>
          </p:nvGrpSpPr>
          <p:grpSpPr>
            <a:xfrm>
              <a:off x="10001252" y="3817445"/>
              <a:ext cx="6653150" cy="4112610"/>
              <a:chOff x="9509168" y="3850290"/>
              <a:chExt cx="6653150" cy="411261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44CE298-D392-D47C-7815-BC6285E451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17084" y="3850290"/>
                <a:ext cx="6645234" cy="4112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88900"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700" dirty="0"/>
              </a:p>
            </p:txBody>
          </p:sp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03D7A63E-00F9-7DA7-24DF-DB76FEEBE6D4}"/>
                  </a:ext>
                </a:extLst>
              </p:cNvPr>
              <p:cNvSpPr txBox="1"/>
              <p:nvPr/>
            </p:nvSpPr>
            <p:spPr>
              <a:xfrm>
                <a:off x="9509168" y="4381500"/>
                <a:ext cx="6645232" cy="31242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어제 너무 많은 일들이 있었어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너무 </a:t>
                </a:r>
                <a:r>
                  <a:rPr lang="ko-KR" altLang="en-US" sz="2500" dirty="0" err="1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힘들었어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친구들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,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부모님과 다퉜어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내 일이 잘 풀리지도 않아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그냥 너무 힘들어</a:t>
                </a:r>
                <a:r>
                  <a:rPr lang="en-US" altLang="ko-KR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dirty="0">
                    <a:solidFill>
                      <a:srgbClr val="0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그만하고 싶어</a:t>
                </a:r>
                <a:r>
                  <a:rPr lang="en-US" altLang="ko-KR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그냥 죽어버리고 싶어</a:t>
                </a:r>
                <a:r>
                  <a:rPr lang="en-US" altLang="ko-KR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b="1" dirty="0">
                  <a:solidFill>
                    <a:srgbClr val="55855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내일 옥상에 가볼 거야</a:t>
                </a:r>
                <a:r>
                  <a:rPr lang="en-US" altLang="ko-KR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b="1" dirty="0">
                  <a:solidFill>
                    <a:srgbClr val="55855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그리고 삶을 </a:t>
                </a:r>
                <a:r>
                  <a:rPr lang="ko-KR" altLang="en-US" sz="2500" b="1" dirty="0" err="1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끝내야지</a:t>
                </a:r>
                <a:r>
                  <a:rPr lang="en-US" altLang="ko-KR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.</a:t>
                </a:r>
                <a:r>
                  <a:rPr lang="ko-KR" altLang="en-US" sz="2500" b="1" dirty="0">
                    <a:solidFill>
                      <a:srgbClr val="55855B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endParaRPr lang="en-US" altLang="ko-KR" sz="2500" b="1" dirty="0">
                  <a:solidFill>
                    <a:srgbClr val="55855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p:grp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5CF9A603-67F9-75B7-4CE6-F9C636A030FA}"/>
                </a:ext>
              </a:extLst>
            </p:cNvPr>
            <p:cNvSpPr txBox="1"/>
            <p:nvPr/>
          </p:nvSpPr>
          <p:spPr>
            <a:xfrm>
              <a:off x="3390135" y="2387652"/>
              <a:ext cx="3109894" cy="473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000" dirty="0">
                  <a:solidFill>
                    <a:schemeClr val="bg1"/>
                  </a:solidFill>
                  <a:highlight>
                    <a:srgbClr val="55855B"/>
                  </a:highlight>
                  <a:latin typeface="Pretendard Medium"/>
                </a:rPr>
                <a:t>Loneliness: 0.086</a:t>
              </a:r>
              <a:endParaRPr lang="en-US" sz="3000" b="0" i="0" u="none" strike="noStrike" dirty="0">
                <a:solidFill>
                  <a:schemeClr val="bg1"/>
                </a:solidFill>
                <a:highlight>
                  <a:srgbClr val="55855B"/>
                </a:highlight>
                <a:latin typeface="Pretendard Medium"/>
              </a:endParaRP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A815D6DE-7A29-94F6-711F-5FDB7BE9C774}"/>
                </a:ext>
              </a:extLst>
            </p:cNvPr>
            <p:cNvSpPr txBox="1"/>
            <p:nvPr/>
          </p:nvSpPr>
          <p:spPr>
            <a:xfrm>
              <a:off x="3721923" y="3102548"/>
              <a:ext cx="2446318" cy="473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5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Suicidal: 0.054 </a:t>
              </a: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7BAC677-1FF4-1AA1-9DEF-13F33899055B}"/>
                </a:ext>
              </a:extLst>
            </p:cNvPr>
            <p:cNvSpPr txBox="1"/>
            <p:nvPr/>
          </p:nvSpPr>
          <p:spPr>
            <a:xfrm>
              <a:off x="11768921" y="2387652"/>
              <a:ext cx="3109894" cy="473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000" dirty="0">
                  <a:solidFill>
                    <a:schemeClr val="bg1"/>
                  </a:solidFill>
                  <a:highlight>
                    <a:srgbClr val="55855B"/>
                  </a:highlight>
                  <a:latin typeface="Pretendard Medium"/>
                </a:rPr>
                <a:t>Loneliness: 0.084</a:t>
              </a:r>
              <a:endParaRPr lang="en-US" sz="3000" b="0" i="0" u="none" strike="noStrike" dirty="0">
                <a:solidFill>
                  <a:schemeClr val="bg1"/>
                </a:solidFill>
                <a:highlight>
                  <a:srgbClr val="55855B"/>
                </a:highlight>
                <a:latin typeface="Pretendard Medium"/>
              </a:endParaRP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6B98774C-57E3-95CA-1C61-0C866AA99895}"/>
                </a:ext>
              </a:extLst>
            </p:cNvPr>
            <p:cNvSpPr txBox="1"/>
            <p:nvPr/>
          </p:nvSpPr>
          <p:spPr>
            <a:xfrm>
              <a:off x="12100709" y="3102548"/>
              <a:ext cx="2446318" cy="473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5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Suicidal: 0.052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668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317a5b7f26a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400" y="0"/>
            <a:ext cx="18338801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17a5b7f26a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400" y="10198100"/>
            <a:ext cx="18338801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AD76B44-861E-1438-39A1-10C842A11C4A}"/>
              </a:ext>
            </a:extLst>
          </p:cNvPr>
          <p:cNvSpPr txBox="1"/>
          <p:nvPr/>
        </p:nvSpPr>
        <p:spPr>
          <a:xfrm>
            <a:off x="762000" y="660400"/>
            <a:ext cx="15011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04. Challenges &amp; Limitation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FFE02-13BD-7BB9-A19F-73E00EEF41E1}"/>
              </a:ext>
            </a:extLst>
          </p:cNvPr>
          <p:cNvGrpSpPr/>
          <p:nvPr/>
        </p:nvGrpSpPr>
        <p:grpSpPr>
          <a:xfrm>
            <a:off x="4114800" y="2162150"/>
            <a:ext cx="10058400" cy="5775350"/>
            <a:chOff x="4114799" y="2263750"/>
            <a:chExt cx="10058400" cy="5775350"/>
          </a:xfrm>
        </p:grpSpPr>
        <p:pic>
          <p:nvPicPr>
            <p:cNvPr id="128" name="Google Shape;128;g317a5b7f26a_0_47"/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0014" y="2263750"/>
              <a:ext cx="8667971" cy="46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30EB1C82-3A96-1BDC-16BF-D4A1A4EF8A3B}"/>
                </a:ext>
              </a:extLst>
            </p:cNvPr>
            <p:cNvSpPr txBox="1"/>
            <p:nvPr/>
          </p:nvSpPr>
          <p:spPr>
            <a:xfrm>
              <a:off x="4114799" y="7429500"/>
              <a:ext cx="100584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3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Revealing the presence of </a:t>
              </a:r>
              <a:r>
                <a:rPr lang="en-US" altLang="ko-KR" sz="3300" b="1" dirty="0">
                  <a:solidFill>
                    <a:srgbClr val="55855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negative emotions 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33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that one may </a:t>
              </a:r>
              <a:r>
                <a:rPr lang="en-US" altLang="ko-KR" sz="3300" b="1" dirty="0">
                  <a:solidFill>
                    <a:srgbClr val="55855B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not have been aware of</a:t>
              </a:r>
              <a:r>
                <a:rPr lang="en-US" altLang="ko-KR" sz="3300" dirty="0">
                  <a:solidFill>
                    <a:srgbClr val="00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4256400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-2781300"/>
            <a:ext cx="18846800" cy="952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-2781300"/>
            <a:ext cx="18542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2781300"/>
            <a:ext cx="1854200" cy="185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4889500"/>
            <a:ext cx="1854200" cy="1854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0" y="5105400"/>
            <a:ext cx="3276600" cy="1600200"/>
          </a:xfrm>
          <a:prstGeom prst="rect">
            <a:avLst/>
          </a:prstGeom>
          <a:effectLst>
            <a:outerShdw blurRad="296333" dist="57150" dir="2700000">
              <a:srgbClr val="FFFFFF">
                <a:alpha val="2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9000" b="0" i="0" u="none" strike="noStrike">
                <a:solidFill>
                  <a:srgbClr val="FFFFFF"/>
                </a:solidFill>
                <a:latin typeface="Pretendard ExtraBold"/>
              </a:rPr>
              <a:t>Q &amp; 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7100" y="7099300"/>
            <a:ext cx="89027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55855B"/>
                </a:solidFill>
                <a:latin typeface="Pretendard Medium"/>
              </a:rPr>
              <a:t>NLP-based Psychological Diagnostic Diary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156B6-106D-1FA8-B232-9DEDA4DC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08E7B5-3B06-33D6-BCA7-A104D040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2FA9B6-33E7-FE64-278A-1E354876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BCCB8A0-009B-76D4-193D-0E2238BE260E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03D2BD2-DE17-DE02-ACF1-12F7F2BA338B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01. Recap - </a:t>
            </a:r>
            <a:r>
              <a:rPr lang="en-US" sz="3500" b="1" spc="100" dirty="0">
                <a:solidFill>
                  <a:srgbClr val="55855B"/>
                </a:solidFill>
                <a:latin typeface="Pretendard Bold"/>
              </a:rPr>
              <a:t>Motivation</a:t>
            </a:r>
            <a:endParaRPr lang="en-US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3FDED67-A0AF-E27C-866F-325A5D53AEC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9004B16-F6E9-D6ED-5DE0-E379E5C8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040283"/>
            <a:ext cx="7277100" cy="233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17AACE8-0E80-DDC4-41F7-7C5A96EC7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619500"/>
            <a:ext cx="6567577" cy="5100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23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95BD6-75BC-BB71-FE2F-D15ED3A70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6A24810-9B97-7A5D-B662-C7F5E6B8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EC4408-9A71-732B-160A-2BF11264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7C8362A-2215-6AB5-CE26-D9B9984FC526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368444D-DC7A-3319-99B8-19582859B94F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01. Recap - </a:t>
            </a:r>
            <a:r>
              <a:rPr lang="en-US" sz="3500" b="1" spc="100" dirty="0">
                <a:solidFill>
                  <a:srgbClr val="55855B"/>
                </a:solidFill>
                <a:latin typeface="Pretendard Bold"/>
              </a:rPr>
              <a:t>Motivation</a:t>
            </a:r>
            <a:endParaRPr lang="en-US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F5047EA-F86C-6738-8396-B62F0E4FC4E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CA4B1781-FEA9-F69A-CE8A-B12683888319}"/>
              </a:ext>
            </a:extLst>
          </p:cNvPr>
          <p:cNvSpPr txBox="1"/>
          <p:nvPr/>
        </p:nvSpPr>
        <p:spPr>
          <a:xfrm>
            <a:off x="1231900" y="7162799"/>
            <a:ext cx="763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55855B"/>
                </a:solidFill>
                <a:latin typeface="Pretendard SemiBold"/>
              </a:rPr>
              <a:t>Awareness of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55855B"/>
                </a:solidFill>
                <a:latin typeface="Pretendard SemiBold"/>
              </a:rPr>
              <a:t>Mental Health Issues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0D77289-E849-DB9F-C2BC-8BB07FE08318}"/>
              </a:ext>
            </a:extLst>
          </p:cNvPr>
          <p:cNvSpPr txBox="1"/>
          <p:nvPr/>
        </p:nvSpPr>
        <p:spPr>
          <a:xfrm>
            <a:off x="9423400" y="7156450"/>
            <a:ext cx="7632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55855B"/>
                </a:solidFill>
                <a:latin typeface="Pretendard SemiBold"/>
              </a:rPr>
              <a:t>Early Detection,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55855B"/>
                </a:solidFill>
                <a:latin typeface="Pretendard SemiBold"/>
              </a:rPr>
              <a:t>Management of psychological conditions</a:t>
            </a:r>
          </a:p>
        </p:txBody>
      </p:sp>
      <p:sp>
        <p:nvSpPr>
          <p:cNvPr id="13" name="위쪽 화살표[U] 12">
            <a:extLst>
              <a:ext uri="{FF2B5EF4-FFF2-40B4-BE49-F238E27FC236}">
                <a16:creationId xmlns:a16="http://schemas.microsoft.com/office/drawing/2014/main" id="{C2EF2E81-9CC9-7B8B-38C0-68F2F5E4C618}"/>
              </a:ext>
            </a:extLst>
          </p:cNvPr>
          <p:cNvSpPr/>
          <p:nvPr/>
        </p:nvSpPr>
        <p:spPr>
          <a:xfrm>
            <a:off x="3752850" y="2893261"/>
            <a:ext cx="2590800" cy="3429000"/>
          </a:xfrm>
          <a:prstGeom prst="upArrow">
            <a:avLst/>
          </a:prstGeom>
          <a:solidFill>
            <a:srgbClr val="5585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A1D0E210-A557-CA18-2C34-E529302AF9F5}"/>
              </a:ext>
            </a:extLst>
          </p:cNvPr>
          <p:cNvSpPr/>
          <p:nvPr/>
        </p:nvSpPr>
        <p:spPr>
          <a:xfrm rot="10800000">
            <a:off x="11944352" y="2891461"/>
            <a:ext cx="2590800" cy="3430800"/>
          </a:xfrm>
          <a:prstGeom prst="upArrow">
            <a:avLst/>
          </a:prstGeom>
          <a:solidFill>
            <a:srgbClr val="5585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83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3B47-2B9E-B720-7800-CC417567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AEBEF63-64C8-2879-CB41-9DA5873E73F9}"/>
              </a:ext>
            </a:extLst>
          </p:cNvPr>
          <p:cNvSpPr/>
          <p:nvPr/>
        </p:nvSpPr>
        <p:spPr>
          <a:xfrm>
            <a:off x="3036637" y="4992014"/>
            <a:ext cx="12217400" cy="3836582"/>
          </a:xfrm>
          <a:prstGeom prst="roundRect">
            <a:avLst/>
          </a:prstGeom>
          <a:solidFill>
            <a:srgbClr val="F1F8EE"/>
          </a:solidFill>
          <a:ln>
            <a:solidFill>
              <a:srgbClr val="5585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FAB460-09E9-0751-8884-6E8D6EFBE44D}"/>
              </a:ext>
            </a:extLst>
          </p:cNvPr>
          <p:cNvSpPr/>
          <p:nvPr/>
        </p:nvSpPr>
        <p:spPr>
          <a:xfrm>
            <a:off x="3009900" y="2216150"/>
            <a:ext cx="12268200" cy="2286000"/>
          </a:xfrm>
          <a:prstGeom prst="roundRect">
            <a:avLst/>
          </a:prstGeom>
          <a:solidFill>
            <a:srgbClr val="5585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A1DE57-47D0-7B18-9744-5E3C62E0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F873EA-14C2-80F2-9D33-4268CCEF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56A6477-1078-3C67-E2D3-D7CC27CFB9D4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7ED1FB-CFF7-F44A-17DC-78E2FD2BD399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01. Recap - Objective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53BD36B-C673-1F26-11AB-EF19153D15B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01CE227-E49E-E2C4-3C4B-090ED03A49E0}"/>
              </a:ext>
            </a:extLst>
          </p:cNvPr>
          <p:cNvSpPr txBox="1"/>
          <p:nvPr/>
        </p:nvSpPr>
        <p:spPr>
          <a:xfrm>
            <a:off x="3060700" y="2514600"/>
            <a:ext cx="121793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100" b="0" i="0" u="none" strike="noStrike" spc="300" dirty="0">
                <a:solidFill>
                  <a:srgbClr val="FFFFFF"/>
                </a:solidFill>
                <a:latin typeface="Pretendard Medium"/>
              </a:rPr>
              <a:t>NLP-based</a:t>
            </a:r>
          </a:p>
          <a:p>
            <a:pPr lvl="0" algn="ctr">
              <a:lnSpc>
                <a:spcPct val="99600"/>
              </a:lnSpc>
            </a:pPr>
            <a:r>
              <a:rPr lang="en-US" sz="5100" b="1" i="0" u="none" strike="noStrike" spc="300" dirty="0">
                <a:solidFill>
                  <a:srgbClr val="FFFFFF"/>
                </a:solidFill>
                <a:latin typeface="Pretendard Bold"/>
              </a:rPr>
              <a:t>Psychological Diagnostic Diary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EC35FD5-5516-02AF-3C1D-5440A839AE70}"/>
              </a:ext>
            </a:extLst>
          </p:cNvPr>
          <p:cNvSpPr txBox="1"/>
          <p:nvPr/>
        </p:nvSpPr>
        <p:spPr>
          <a:xfrm>
            <a:off x="3033963" y="4796924"/>
            <a:ext cx="121793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u="none" strike="noStrike" dirty="0">
                <a:solidFill>
                  <a:srgbClr val="5585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User’s Daily Thoughts and Feelings</a:t>
            </a: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9AC66314-25A5-03D8-4002-147CB19B7BFD}"/>
              </a:ext>
            </a:extLst>
          </p:cNvPr>
          <p:cNvSpPr/>
          <p:nvPr/>
        </p:nvSpPr>
        <p:spPr>
          <a:xfrm>
            <a:off x="8580939" y="6255419"/>
            <a:ext cx="1037222" cy="1202489"/>
          </a:xfrm>
          <a:prstGeom prst="downArrow">
            <a:avLst/>
          </a:prstGeom>
          <a:solidFill>
            <a:srgbClr val="5585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1DCBF497-A531-DBE8-A366-2FBF5C262B51}"/>
              </a:ext>
            </a:extLst>
          </p:cNvPr>
          <p:cNvSpPr txBox="1"/>
          <p:nvPr/>
        </p:nvSpPr>
        <p:spPr>
          <a:xfrm>
            <a:off x="3009900" y="7227303"/>
            <a:ext cx="121793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u="none" strike="noStrike" dirty="0">
                <a:solidFill>
                  <a:srgbClr val="5585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Detect Subtle Emotional Shifts</a:t>
            </a:r>
          </a:p>
        </p:txBody>
      </p:sp>
    </p:spTree>
    <p:extLst>
      <p:ext uri="{BB962C8B-B14F-4D97-AF65-F5344CB8AC3E}">
        <p14:creationId xmlns:p14="http://schemas.microsoft.com/office/powerpoint/2010/main" val="272402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100" y="8102600"/>
            <a:ext cx="12026900" cy="572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8102600"/>
            <a:ext cx="12026900" cy="572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8978900"/>
            <a:ext cx="168275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100" y="2387600"/>
            <a:ext cx="12026900" cy="5727700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866900" y="1714500"/>
          <a:ext cx="13868400" cy="23749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74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2-3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4-5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6-7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8-9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10-11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12-13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Pretendard Medium"/>
                        </a:rPr>
                        <a:t>Week 14-15</a:t>
                      </a:r>
                      <a:endParaRPr lang="en-US" sz="1100" dirty="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2100" y="2387600"/>
            <a:ext cx="12026900" cy="572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" y="2552700"/>
            <a:ext cx="3289300" cy="685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-152400" y="27305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Topic Ideation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00" y="3479800"/>
            <a:ext cx="4178300" cy="68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900" y="4457700"/>
            <a:ext cx="63373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10100" y="46101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Pretendard SemiBold"/>
              </a:rPr>
              <a:t>AI Model Design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2400" y="5422900"/>
            <a:ext cx="41783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2400" y="6451600"/>
            <a:ext cx="41783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0700" y="7277100"/>
            <a:ext cx="6337300" cy="685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343900" y="74168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Pretendard SemiBold"/>
              </a:rPr>
              <a:t>UX/UI Design &amp; Implementation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11000" y="82804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SemiBold"/>
              </a:rPr>
              <a:t>Debugging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22900" y="66167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Model &amp; Algorithm Implementation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22900" y="56007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Data PreProcessing</a:t>
            </a: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2638E48D-94D8-0E74-2BD5-9D0678942258}"/>
              </a:ext>
            </a:extLst>
          </p:cNvPr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</a:t>
            </a: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2</a:t>
            </a: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.</a:t>
            </a:r>
            <a:r>
              <a:rPr lang="ko-KR" alt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 </a:t>
            </a:r>
            <a:r>
              <a:rPr lang="en-US" altLang="ko-KR" sz="3500" b="1" spc="100" dirty="0">
                <a:solidFill>
                  <a:srgbClr val="55855B"/>
                </a:solidFill>
                <a:latin typeface="Pretendard Bold"/>
              </a:rPr>
              <a:t>Progress - Milestone</a:t>
            </a:r>
            <a:endParaRPr lang="en-US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7E9B0D-F339-E996-0238-B39A001A779B}"/>
              </a:ext>
            </a:extLst>
          </p:cNvPr>
          <p:cNvSpPr txBox="1"/>
          <p:nvPr/>
        </p:nvSpPr>
        <p:spPr>
          <a:xfrm>
            <a:off x="6131169" y="7658072"/>
            <a:ext cx="1259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319A986D-4117-4D34-E2BD-F8B3D98A7E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0444" y="2540000"/>
            <a:ext cx="3328856" cy="685800"/>
          </a:xfrm>
          <a:prstGeom prst="rect">
            <a:avLst/>
          </a:prstGeom>
        </p:spPr>
      </p:pic>
      <p:sp>
        <p:nvSpPr>
          <p:cNvPr id="12" name="TextBox 18">
            <a:extLst>
              <a:ext uri="{FF2B5EF4-FFF2-40B4-BE49-F238E27FC236}">
                <a16:creationId xmlns:a16="http://schemas.microsoft.com/office/drawing/2014/main" id="{DA06E8ED-4CD2-B366-35B1-2D64B2F0256A}"/>
              </a:ext>
            </a:extLst>
          </p:cNvPr>
          <p:cNvSpPr txBox="1"/>
          <p:nvPr/>
        </p:nvSpPr>
        <p:spPr>
          <a:xfrm>
            <a:off x="-318228" y="272415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Pretendard SemiBold"/>
              </a:rPr>
              <a:t>Topic Idea</a:t>
            </a:r>
            <a:r>
              <a:rPr lang="en-US" dirty="0">
                <a:solidFill>
                  <a:srgbClr val="FFFFFF"/>
                </a:solidFill>
                <a:latin typeface="Pretendard SemiBold"/>
              </a:rPr>
              <a:t>tion</a:t>
            </a:r>
            <a:endParaRPr lang="en-US" sz="18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30" name="Picture 17">
            <a:extLst>
              <a:ext uri="{FF2B5EF4-FFF2-40B4-BE49-F238E27FC236}">
                <a16:creationId xmlns:a16="http://schemas.microsoft.com/office/drawing/2014/main" id="{68E49934-3C8F-2A94-7FE7-9C986C178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3328" y="3454400"/>
            <a:ext cx="4385871" cy="685800"/>
          </a:xfrm>
          <a:prstGeom prst="rect">
            <a:avLst/>
          </a:prstGeom>
        </p:spPr>
      </p:pic>
      <p:sp>
        <p:nvSpPr>
          <p:cNvPr id="33" name="TextBox 18">
            <a:extLst>
              <a:ext uri="{FF2B5EF4-FFF2-40B4-BE49-F238E27FC236}">
                <a16:creationId xmlns:a16="http://schemas.microsoft.com/office/drawing/2014/main" id="{0B8741C7-89B6-A606-DF27-2AF2155C9B25}"/>
              </a:ext>
            </a:extLst>
          </p:cNvPr>
          <p:cNvSpPr txBox="1"/>
          <p:nvPr/>
        </p:nvSpPr>
        <p:spPr>
          <a:xfrm>
            <a:off x="3581400" y="363855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Pretendard SemiBold"/>
              </a:rPr>
              <a:t>Data Collection</a:t>
            </a:r>
          </a:p>
        </p:txBody>
      </p:sp>
      <p:pic>
        <p:nvPicPr>
          <p:cNvPr id="34" name="Picture 21">
            <a:extLst>
              <a:ext uri="{FF2B5EF4-FFF2-40B4-BE49-F238E27FC236}">
                <a16:creationId xmlns:a16="http://schemas.microsoft.com/office/drawing/2014/main" id="{CBA9F43C-1CC8-8269-DA1A-065DEFB6E7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27296" y="8116549"/>
            <a:ext cx="3284304" cy="685800"/>
          </a:xfrm>
          <a:prstGeom prst="rect">
            <a:avLst/>
          </a:prstGeom>
        </p:spPr>
      </p:pic>
      <p:sp>
        <p:nvSpPr>
          <p:cNvPr id="35" name="TextBox 22">
            <a:extLst>
              <a:ext uri="{FF2B5EF4-FFF2-40B4-BE49-F238E27FC236}">
                <a16:creationId xmlns:a16="http://schemas.microsoft.com/office/drawing/2014/main" id="{73B514C4-1F57-5094-BC55-E46E642F8BEF}"/>
              </a:ext>
            </a:extLst>
          </p:cNvPr>
          <p:cNvSpPr txBox="1"/>
          <p:nvPr/>
        </p:nvSpPr>
        <p:spPr>
          <a:xfrm>
            <a:off x="11811000" y="828675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Pretendard SemiBold"/>
              </a:rPr>
              <a:t>Testing &amp; Debugging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156B6-106D-1FA8-B232-9DEDA4DC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08E7B5-3B06-33D6-BCA7-A104D040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2FA9B6-33E7-FE64-278A-1E354876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BCCB8A0-009B-76D4-193D-0E2238BE260E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03D2BD2-DE17-DE02-ACF1-12F7F2BA338B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500" b="1" i="0" u="none" strike="noStrike" spc="100" dirty="0">
                <a:solidFill>
                  <a:srgbClr val="55855B"/>
                </a:solidFill>
                <a:latin typeface="Pretendard Bold"/>
              </a:rPr>
              <a:t>02.</a:t>
            </a:r>
            <a:r>
              <a:rPr lang="ko-KR" alt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 </a:t>
            </a:r>
            <a:r>
              <a:rPr lang="en-US" altLang="ko-KR" sz="3500" b="1" spc="100" dirty="0">
                <a:solidFill>
                  <a:srgbClr val="55855B"/>
                </a:solidFill>
                <a:latin typeface="Pretendard Bold"/>
              </a:rPr>
              <a:t>Progress – Role Distribution</a:t>
            </a:r>
            <a:endParaRPr lang="en-US" altLang="ko-KR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3FDED67-A0AF-E27C-866F-325A5D53AEC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7">
            <a:extLst>
              <a:ext uri="{FF2B5EF4-FFF2-40B4-BE49-F238E27FC236}">
                <a16:creationId xmlns:a16="http://schemas.microsoft.com/office/drawing/2014/main" id="{AE54713F-A407-7F72-8AC9-FC423078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0" y="2514600"/>
            <a:ext cx="2705100" cy="3441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CB3DCE4-0A5E-60BA-A11B-7ADA0E833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0" y="2514600"/>
            <a:ext cx="2705100" cy="3441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18E662-DE1F-4087-ADDE-7FA6FA711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2514600"/>
            <a:ext cx="2705100" cy="3441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4A60497-2457-43F0-A740-8C4447E16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2514600"/>
            <a:ext cx="2946400" cy="3441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2F615B8-AB23-FE63-0196-F121DC1250D7}"/>
              </a:ext>
            </a:extLst>
          </p:cNvPr>
          <p:cNvSpPr txBox="1"/>
          <p:nvPr/>
        </p:nvSpPr>
        <p:spPr>
          <a:xfrm>
            <a:off x="1663700" y="6337300"/>
            <a:ext cx="29083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55855B"/>
                </a:solidFill>
                <a:latin typeface="Pretendard Medium"/>
              </a:rPr>
              <a:t>Yehdarm</a:t>
            </a:r>
            <a:endParaRPr lang="en-US" sz="3800" b="0" i="0" u="none" strike="noStrike" dirty="0">
              <a:solidFill>
                <a:srgbClr val="55855B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ED3C9AA-18BD-AF95-011D-ECDC9492F242}"/>
              </a:ext>
            </a:extLst>
          </p:cNvPr>
          <p:cNvSpPr txBox="1"/>
          <p:nvPr/>
        </p:nvSpPr>
        <p:spPr>
          <a:xfrm>
            <a:off x="5765800" y="6337300"/>
            <a:ext cx="29083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55855B"/>
                </a:solidFill>
                <a:latin typeface="Pretendard Medium"/>
              </a:rPr>
              <a:t>Nayeong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D181FCC-2DB0-CFB0-9D16-26E7B31B17FC}"/>
              </a:ext>
            </a:extLst>
          </p:cNvPr>
          <p:cNvSpPr txBox="1"/>
          <p:nvPr/>
        </p:nvSpPr>
        <p:spPr>
          <a:xfrm>
            <a:off x="9715500" y="6337300"/>
            <a:ext cx="29083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55855B"/>
                </a:solidFill>
                <a:latin typeface="Pretendard Medium"/>
              </a:rPr>
              <a:t>Giho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1B98DAB-7909-C2ED-0751-2B3E9D9C556C}"/>
              </a:ext>
            </a:extLst>
          </p:cNvPr>
          <p:cNvSpPr txBox="1"/>
          <p:nvPr/>
        </p:nvSpPr>
        <p:spPr>
          <a:xfrm>
            <a:off x="13652500" y="6337300"/>
            <a:ext cx="29083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55855B"/>
                </a:solidFill>
                <a:latin typeface="Pretendard Medium"/>
              </a:rPr>
              <a:t>Junhyun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9324AA1A-7CCC-0050-6679-C41124291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7239000"/>
            <a:ext cx="2946400" cy="1409700"/>
          </a:xfrm>
          <a:prstGeom prst="rect">
            <a:avLst/>
          </a:prstGeom>
          <a:effectLst>
            <a:outerShdw blurRad="10772" dist="55999" dir="2700000">
              <a:srgbClr val="000000">
                <a:alpha val="50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0ACB756D-AAB6-386B-DF2B-638EC4A43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0" y="7239000"/>
            <a:ext cx="3695700" cy="1041400"/>
          </a:xfrm>
          <a:prstGeom prst="rect">
            <a:avLst/>
          </a:prstGeom>
          <a:effectLst>
            <a:outerShdw blurRad="10772" dist="55999" dir="2700000">
              <a:srgbClr val="000000">
                <a:alpha val="50000"/>
              </a:srgbClr>
            </a:outerShdw>
          </a:effectLst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7A3C4B30-2A19-7D37-2A60-8DEE09CF099F}"/>
              </a:ext>
            </a:extLst>
          </p:cNvPr>
          <p:cNvSpPr txBox="1"/>
          <p:nvPr/>
        </p:nvSpPr>
        <p:spPr>
          <a:xfrm>
            <a:off x="5600700" y="7480300"/>
            <a:ext cx="3327400" cy="533400"/>
          </a:xfrm>
          <a:prstGeom prst="rect">
            <a:avLst/>
          </a:prstGeom>
          <a:effectLst>
            <a:outerShdw dist="38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5855B"/>
                </a:solidFill>
                <a:latin typeface="Pretendard Medium"/>
              </a:rPr>
              <a:t>AI Implementation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D7266461-957C-09FF-4DB7-3283F7430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7239000"/>
            <a:ext cx="2946400" cy="1041400"/>
          </a:xfrm>
          <a:prstGeom prst="rect">
            <a:avLst/>
          </a:prstGeom>
          <a:effectLst>
            <a:outerShdw blurRad="10772" dist="55999" dir="2700000">
              <a:srgbClr val="000000">
                <a:alpha val="50000"/>
              </a:srgbClr>
            </a:outerShdw>
          </a:effectLst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CA87DE30-9799-A0FA-581D-9EFB7864457E}"/>
              </a:ext>
            </a:extLst>
          </p:cNvPr>
          <p:cNvSpPr txBox="1"/>
          <p:nvPr/>
        </p:nvSpPr>
        <p:spPr>
          <a:xfrm>
            <a:off x="10363200" y="7480300"/>
            <a:ext cx="1879600" cy="533400"/>
          </a:xfrm>
          <a:prstGeom prst="rect">
            <a:avLst/>
          </a:prstGeom>
          <a:effectLst>
            <a:outerShdw dist="38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5855B"/>
                </a:solidFill>
                <a:latin typeface="Pretendard Medium"/>
              </a:rPr>
              <a:t>Front-end</a:t>
            </a: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11B0803C-B56F-2199-5906-4B666E6AC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7213600"/>
            <a:ext cx="2946400" cy="1041400"/>
          </a:xfrm>
          <a:prstGeom prst="rect">
            <a:avLst/>
          </a:prstGeom>
          <a:effectLst>
            <a:outerShdw blurRad="10772" dist="55999" dir="2700000">
              <a:srgbClr val="000000">
                <a:alpha val="50000"/>
              </a:srgbClr>
            </a:outerShdw>
          </a:effectLst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79987AE5-F349-2273-A40F-01C74ABBBF5C}"/>
              </a:ext>
            </a:extLst>
          </p:cNvPr>
          <p:cNvSpPr txBox="1"/>
          <p:nvPr/>
        </p:nvSpPr>
        <p:spPr>
          <a:xfrm>
            <a:off x="14325600" y="7454900"/>
            <a:ext cx="1905000" cy="533400"/>
          </a:xfrm>
          <a:prstGeom prst="rect">
            <a:avLst/>
          </a:prstGeom>
          <a:effectLst>
            <a:outerShdw dist="38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5855B"/>
                </a:solidFill>
                <a:latin typeface="Pretendard Medium"/>
              </a:rPr>
              <a:t>Back-end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C4F95986-1CCB-3073-312A-0BB4DC4D796F}"/>
              </a:ext>
            </a:extLst>
          </p:cNvPr>
          <p:cNvSpPr txBox="1"/>
          <p:nvPr/>
        </p:nvSpPr>
        <p:spPr>
          <a:xfrm>
            <a:off x="1803400" y="7677150"/>
            <a:ext cx="2628900" cy="533400"/>
          </a:xfrm>
          <a:prstGeom prst="rect">
            <a:avLst/>
          </a:prstGeom>
          <a:effectLst>
            <a:outerShdw dist="38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55855B"/>
                </a:solidFill>
                <a:latin typeface="Pretendard Medium"/>
              </a:rPr>
              <a:t>Team Leader</a:t>
            </a:r>
          </a:p>
          <a:p>
            <a:pPr algn="ctr">
              <a:lnSpc>
                <a:spcPct val="99600"/>
              </a:lnSpc>
            </a:pPr>
            <a:r>
              <a:rPr lang="en-US" altLang="ko-KR" sz="3000" b="0" i="0" u="none" strike="noStrike" dirty="0">
                <a:solidFill>
                  <a:srgbClr val="55855B"/>
                </a:solidFill>
                <a:latin typeface="Pretendard Medium"/>
              </a:rPr>
              <a:t>UX / UI design</a:t>
            </a:r>
          </a:p>
        </p:txBody>
      </p:sp>
    </p:spTree>
    <p:extLst>
      <p:ext uri="{BB962C8B-B14F-4D97-AF65-F5344CB8AC3E}">
        <p14:creationId xmlns:p14="http://schemas.microsoft.com/office/powerpoint/2010/main" val="161645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3B47-2B9E-B720-7800-CC417567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A1DE57-47D0-7B18-9744-5E3C62E0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F873EA-14C2-80F2-9D33-4268CCEF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56A6477-1078-3C67-E2D3-D7CC27CFB9D4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7ED1FB-CFF7-F44A-17DC-78E2FD2BD399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- Architecture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53BD36B-C673-1F26-11AB-EF19153D15B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944926-83D7-FF7C-0086-94B3BA48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85" y="2393950"/>
            <a:ext cx="16114029" cy="549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88900" dist="254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95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FA174-BBA7-5CB5-BFC8-9B5D2BB2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2D35A0-97C7-7A67-1F5C-0199E0B8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286271-72BA-A879-7E57-AABFBFE2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0FEBAEC-5DA5-300A-9BAB-B341B99D7A9E}"/>
              </a:ext>
            </a:extLst>
          </p:cNvPr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9101873-F1EF-4C3B-4FF4-885A005F396A}"/>
              </a:ext>
            </a:extLst>
          </p:cNvPr>
          <p:cNvSpPr txBox="1"/>
          <p:nvPr/>
        </p:nvSpPr>
        <p:spPr>
          <a:xfrm>
            <a:off x="762000" y="660400"/>
            <a:ext cx="11582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Design &amp; Implementation – UX/UI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32F19C4-E65A-52D7-B136-42E6F25474F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B73BA65-3172-DE4D-1F52-85753A379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366913"/>
            <a:ext cx="7772400" cy="6662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867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688</Words>
  <Application>Microsoft Macintosh PowerPoint</Application>
  <PresentationFormat>사용자 지정</PresentationFormat>
  <Paragraphs>184</Paragraphs>
  <Slides>27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Calibri</vt:lpstr>
      <vt:lpstr>Pretendard Regular</vt:lpstr>
      <vt:lpstr>Pretendard SemiBold</vt:lpstr>
      <vt:lpstr>맑은 고딕</vt:lpstr>
      <vt:lpstr>Pretendard Bold</vt:lpstr>
      <vt:lpstr>Pretendard Medium</vt:lpstr>
      <vt:lpstr>Happiness Sans Bold</vt:lpstr>
      <vt:lpstr>Arial</vt:lpstr>
      <vt:lpstr>Pretendard ExtraBold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김예담</cp:lastModifiedBy>
  <cp:revision>23</cp:revision>
  <dcterms:created xsi:type="dcterms:W3CDTF">2006-08-16T00:00:00Z</dcterms:created>
  <dcterms:modified xsi:type="dcterms:W3CDTF">2024-12-13T02:38:46Z</dcterms:modified>
</cp:coreProperties>
</file>